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4295838" y="8699988"/>
            <a:ext cx="558312" cy="558312"/>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D1926"/>
            </a:solidFill>
          </p:spPr>
        </p:sp>
      </p:grpSp>
      <p:grpSp>
        <p:nvGrpSpPr>
          <p:cNvPr name="Group 5" id="5"/>
          <p:cNvGrpSpPr/>
          <p:nvPr/>
        </p:nvGrpSpPr>
        <p:grpSpPr>
          <a:xfrm rot="0">
            <a:off x="15097555" y="8699988"/>
            <a:ext cx="558312" cy="55831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862C"/>
            </a:solidFill>
          </p:spPr>
        </p:sp>
      </p:grpSp>
      <p:grpSp>
        <p:nvGrpSpPr>
          <p:cNvPr name="Group 7" id="7"/>
          <p:cNvGrpSpPr/>
          <p:nvPr/>
        </p:nvGrpSpPr>
        <p:grpSpPr>
          <a:xfrm rot="0">
            <a:off x="15899272" y="8699988"/>
            <a:ext cx="558312" cy="55831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754B"/>
            </a:solidFill>
          </p:spPr>
        </p:sp>
      </p:grpSp>
      <p:grpSp>
        <p:nvGrpSpPr>
          <p:cNvPr name="Group 9" id="9"/>
          <p:cNvGrpSpPr/>
          <p:nvPr/>
        </p:nvGrpSpPr>
        <p:grpSpPr>
          <a:xfrm rot="0">
            <a:off x="16700988" y="8699988"/>
            <a:ext cx="558312" cy="558312"/>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D1926"/>
            </a:solidFill>
          </p:spPr>
        </p:sp>
      </p:grpSp>
      <p:sp>
        <p:nvSpPr>
          <p:cNvPr name="AutoShape 11" id="11"/>
          <p:cNvSpPr/>
          <p:nvPr/>
        </p:nvSpPr>
        <p:spPr>
          <a:xfrm rot="0">
            <a:off x="1038225" y="6061312"/>
            <a:ext cx="2517239" cy="846380"/>
          </a:xfrm>
          <a:prstGeom prst="rect">
            <a:avLst/>
          </a:prstGeom>
          <a:solidFill>
            <a:srgbClr val="BD1926"/>
          </a:solidFill>
        </p:spPr>
      </p:sp>
      <p:sp>
        <p:nvSpPr>
          <p:cNvPr name="TextBox 12" id="12"/>
          <p:cNvSpPr txBox="true"/>
          <p:nvPr/>
        </p:nvSpPr>
        <p:spPr>
          <a:xfrm rot="0">
            <a:off x="1028700" y="1045583"/>
            <a:ext cx="14315653" cy="4432051"/>
          </a:xfrm>
          <a:prstGeom prst="rect">
            <a:avLst/>
          </a:prstGeom>
        </p:spPr>
        <p:txBody>
          <a:bodyPr anchor="t" rtlCol="false" tIns="0" lIns="0" bIns="0" rIns="0">
            <a:spAutoFit/>
          </a:bodyPr>
          <a:lstStyle/>
          <a:p>
            <a:pPr>
              <a:lnSpc>
                <a:spcPts val="11269"/>
              </a:lnSpc>
            </a:pPr>
            <a:r>
              <a:rPr lang="en-US" sz="12805" spc="-256">
                <a:solidFill>
                  <a:srgbClr val="14110F"/>
                </a:solidFill>
                <a:latin typeface="Roboto Bold"/>
              </a:rPr>
              <a:t>MARKETING WEB ANALYTICS AND INSIGHTS</a:t>
            </a:r>
          </a:p>
        </p:txBody>
      </p:sp>
      <p:sp>
        <p:nvSpPr>
          <p:cNvPr name="TextBox 13" id="13"/>
          <p:cNvSpPr txBox="true"/>
          <p:nvPr/>
        </p:nvSpPr>
        <p:spPr>
          <a:xfrm rot="0">
            <a:off x="1412986" y="6156562"/>
            <a:ext cx="2110618" cy="995665"/>
          </a:xfrm>
          <a:prstGeom prst="rect">
            <a:avLst/>
          </a:prstGeom>
        </p:spPr>
        <p:txBody>
          <a:bodyPr anchor="t" rtlCol="false" tIns="0" lIns="0" bIns="0" rIns="0">
            <a:spAutoFit/>
          </a:bodyPr>
          <a:lstStyle/>
          <a:p>
            <a:pPr>
              <a:lnSpc>
                <a:spcPts val="3920"/>
              </a:lnSpc>
            </a:pPr>
            <a:r>
              <a:rPr lang="en-US" sz="2800">
                <a:solidFill>
                  <a:srgbClr val="FFFFFF"/>
                </a:solidFill>
                <a:latin typeface="Roboto"/>
              </a:rPr>
              <a:t>MKT 6352</a:t>
            </a:r>
          </a:p>
          <a:p>
            <a:pPr>
              <a:lnSpc>
                <a:spcPts val="3920"/>
              </a:lnSpc>
            </a:pPr>
          </a:p>
        </p:txBody>
      </p:sp>
      <p:sp>
        <p:nvSpPr>
          <p:cNvPr name="TextBox 14" id="14"/>
          <p:cNvSpPr txBox="true"/>
          <p:nvPr/>
        </p:nvSpPr>
        <p:spPr>
          <a:xfrm rot="0">
            <a:off x="14335240" y="6682969"/>
            <a:ext cx="3686375" cy="2162175"/>
          </a:xfrm>
          <a:prstGeom prst="rect">
            <a:avLst/>
          </a:prstGeom>
        </p:spPr>
        <p:txBody>
          <a:bodyPr anchor="t" rtlCol="false" tIns="0" lIns="0" bIns="0" rIns="0">
            <a:spAutoFit/>
          </a:bodyPr>
          <a:lstStyle/>
          <a:p>
            <a:pPr>
              <a:lnSpc>
                <a:spcPts val="2276"/>
              </a:lnSpc>
            </a:pPr>
            <a:r>
              <a:rPr lang="en-US" sz="1896" u="sng">
                <a:solidFill>
                  <a:srgbClr val="14110F"/>
                </a:solidFill>
                <a:latin typeface="Roboto Bold Italics"/>
              </a:rPr>
              <a:t>GROUP 4:</a:t>
            </a:r>
          </a:p>
          <a:p>
            <a:pPr>
              <a:lnSpc>
                <a:spcPts val="1920"/>
              </a:lnSpc>
              <a:spcBef>
                <a:spcPct val="0"/>
              </a:spcBef>
            </a:pPr>
            <a:r>
              <a:rPr lang="en-US" sz="1600">
                <a:solidFill>
                  <a:srgbClr val="14110F"/>
                </a:solidFill>
                <a:latin typeface="Roboto Bold Italics"/>
              </a:rPr>
              <a:t>Joshi, Havi - HXJ220003</a:t>
            </a:r>
          </a:p>
          <a:p>
            <a:pPr>
              <a:lnSpc>
                <a:spcPts val="1920"/>
              </a:lnSpc>
              <a:spcBef>
                <a:spcPct val="0"/>
              </a:spcBef>
            </a:pPr>
            <a:r>
              <a:rPr lang="en-US" sz="1600">
                <a:solidFill>
                  <a:srgbClr val="14110F"/>
                </a:solidFill>
                <a:latin typeface="Roboto Bold Italics"/>
              </a:rPr>
              <a:t>Mondkar, Utkarsh Jayant - UXM220000</a:t>
            </a:r>
          </a:p>
          <a:p>
            <a:pPr>
              <a:lnSpc>
                <a:spcPts val="1920"/>
              </a:lnSpc>
              <a:spcBef>
                <a:spcPct val="0"/>
              </a:spcBef>
            </a:pPr>
            <a:r>
              <a:rPr lang="en-US" sz="1600">
                <a:solidFill>
                  <a:srgbClr val="14110F"/>
                </a:solidFill>
                <a:latin typeface="Roboto Bold Italics"/>
              </a:rPr>
              <a:t>Parab, Purva Pravin - PXP220024</a:t>
            </a:r>
          </a:p>
          <a:p>
            <a:pPr>
              <a:lnSpc>
                <a:spcPts val="1920"/>
              </a:lnSpc>
              <a:spcBef>
                <a:spcPct val="0"/>
              </a:spcBef>
            </a:pPr>
            <a:r>
              <a:rPr lang="en-US" sz="1600">
                <a:solidFill>
                  <a:srgbClr val="14110F"/>
                </a:solidFill>
                <a:latin typeface="Roboto Bold Italics"/>
              </a:rPr>
              <a:t>Patidar, Manasvi - MXP220046</a:t>
            </a:r>
          </a:p>
          <a:p>
            <a:pPr>
              <a:lnSpc>
                <a:spcPts val="1920"/>
              </a:lnSpc>
              <a:spcBef>
                <a:spcPct val="0"/>
              </a:spcBef>
            </a:pPr>
            <a:r>
              <a:rPr lang="en-US" sz="1600">
                <a:solidFill>
                  <a:srgbClr val="14110F"/>
                </a:solidFill>
                <a:latin typeface="Roboto Bold Italics"/>
              </a:rPr>
              <a:t>Rane, Manish Nitin - MXR220016</a:t>
            </a:r>
          </a:p>
          <a:p>
            <a:pPr>
              <a:lnSpc>
                <a:spcPts val="1920"/>
              </a:lnSpc>
              <a:spcBef>
                <a:spcPct val="0"/>
              </a:spcBef>
            </a:pPr>
            <a:r>
              <a:rPr lang="en-US" sz="1600">
                <a:solidFill>
                  <a:srgbClr val="14110F"/>
                </a:solidFill>
                <a:latin typeface="Roboto Bold Italics"/>
              </a:rPr>
              <a:t>Sathravada, Anusha - AXS220402</a:t>
            </a:r>
          </a:p>
          <a:p>
            <a:pPr>
              <a:lnSpc>
                <a:spcPts val="3231"/>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1E5"/>
        </a:solidFill>
      </p:bgPr>
    </p:bg>
    <p:spTree>
      <p:nvGrpSpPr>
        <p:cNvPr id="1" name=""/>
        <p:cNvGrpSpPr/>
        <p:nvPr/>
      </p:nvGrpSpPr>
      <p:grpSpPr>
        <a:xfrm>
          <a:off x="0" y="0"/>
          <a:ext cx="0" cy="0"/>
          <a:chOff x="0" y="0"/>
          <a:chExt cx="0" cy="0"/>
        </a:xfrm>
      </p:grpSpPr>
      <p:grpSp>
        <p:nvGrpSpPr>
          <p:cNvPr name="Group 2" id="2"/>
          <p:cNvGrpSpPr/>
          <p:nvPr/>
        </p:nvGrpSpPr>
        <p:grpSpPr>
          <a:xfrm rot="0">
            <a:off x="1028700" y="591350"/>
            <a:ext cx="5044496" cy="874700"/>
            <a:chOff x="0" y="0"/>
            <a:chExt cx="1328592" cy="230374"/>
          </a:xfrm>
        </p:grpSpPr>
        <p:sp>
          <p:nvSpPr>
            <p:cNvPr name="Freeform 3" id="3"/>
            <p:cNvSpPr/>
            <p:nvPr/>
          </p:nvSpPr>
          <p:spPr>
            <a:xfrm flipH="false" flipV="false" rot="0">
              <a:off x="0" y="0"/>
              <a:ext cx="1328592" cy="230374"/>
            </a:xfrm>
            <a:custGeom>
              <a:avLst/>
              <a:gdLst/>
              <a:ahLst/>
              <a:cxnLst/>
              <a:rect r="r" b="b" t="t" l="l"/>
              <a:pathLst>
                <a:path h="230374" w="1328592">
                  <a:moveTo>
                    <a:pt x="0" y="0"/>
                  </a:moveTo>
                  <a:lnTo>
                    <a:pt x="1328592" y="0"/>
                  </a:lnTo>
                  <a:lnTo>
                    <a:pt x="1328592" y="230374"/>
                  </a:lnTo>
                  <a:lnTo>
                    <a:pt x="0" y="230374"/>
                  </a:lnTo>
                  <a:close/>
                </a:path>
              </a:pathLst>
            </a:custGeom>
            <a:solidFill>
              <a:srgbClr val="BD1926"/>
            </a:solidFill>
            <a:ln cap="sq">
              <a:noFill/>
              <a:prstDash val="solid"/>
              <a:miter/>
            </a:ln>
          </p:spPr>
        </p:sp>
        <p:sp>
          <p:nvSpPr>
            <p:cNvPr name="TextBox 4" id="4"/>
            <p:cNvSpPr txBox="true"/>
            <p:nvPr/>
          </p:nvSpPr>
          <p:spPr>
            <a:xfrm>
              <a:off x="0" y="-66675"/>
              <a:ext cx="1328592" cy="297049"/>
            </a:xfrm>
            <a:prstGeom prst="rect">
              <a:avLst/>
            </a:prstGeom>
          </p:spPr>
          <p:txBody>
            <a:bodyPr anchor="ctr" rtlCol="false" tIns="50800" lIns="50800" bIns="50800" rIns="50800"/>
            <a:lstStyle/>
            <a:p>
              <a:pPr algn="ctr" marL="0" indent="0" lvl="0">
                <a:lnSpc>
                  <a:spcPts val="5795"/>
                </a:lnSpc>
                <a:spcBef>
                  <a:spcPct val="0"/>
                </a:spcBef>
              </a:pPr>
              <a:r>
                <a:rPr lang="en-US" sz="4200" spc="424">
                  <a:solidFill>
                    <a:srgbClr val="FFFFFF"/>
                  </a:solidFill>
                  <a:latin typeface="DM Sans Bold"/>
                </a:rPr>
                <a:t>BOUNCE RATE </a:t>
              </a:r>
            </a:p>
          </p:txBody>
        </p:sp>
      </p:grpSp>
      <p:sp>
        <p:nvSpPr>
          <p:cNvPr name="Freeform 5" id="5"/>
          <p:cNvSpPr/>
          <p:nvPr/>
        </p:nvSpPr>
        <p:spPr>
          <a:xfrm flipH="false" flipV="false" rot="0">
            <a:off x="761302" y="2260171"/>
            <a:ext cx="10101884" cy="6949329"/>
          </a:xfrm>
          <a:custGeom>
            <a:avLst/>
            <a:gdLst/>
            <a:ahLst/>
            <a:cxnLst/>
            <a:rect r="r" b="b" t="t" l="l"/>
            <a:pathLst>
              <a:path h="6949329" w="10101884">
                <a:moveTo>
                  <a:pt x="0" y="0"/>
                </a:moveTo>
                <a:lnTo>
                  <a:pt x="10101885" y="0"/>
                </a:lnTo>
                <a:lnTo>
                  <a:pt x="10101885" y="6949328"/>
                </a:lnTo>
                <a:lnTo>
                  <a:pt x="0" y="6949328"/>
                </a:lnTo>
                <a:lnTo>
                  <a:pt x="0" y="0"/>
                </a:lnTo>
                <a:close/>
              </a:path>
            </a:pathLst>
          </a:custGeom>
          <a:blipFill>
            <a:blip r:embed="rId2"/>
            <a:stretch>
              <a:fillRect l="0" t="0" r="0" b="0"/>
            </a:stretch>
          </a:blipFill>
        </p:spPr>
      </p:sp>
      <p:sp>
        <p:nvSpPr>
          <p:cNvPr name="TextBox 6" id="6"/>
          <p:cNvSpPr txBox="true"/>
          <p:nvPr/>
        </p:nvSpPr>
        <p:spPr>
          <a:xfrm rot="0">
            <a:off x="10863187" y="2707962"/>
            <a:ext cx="7190601" cy="6286500"/>
          </a:xfrm>
          <a:prstGeom prst="rect">
            <a:avLst/>
          </a:prstGeom>
        </p:spPr>
        <p:txBody>
          <a:bodyPr anchor="t" rtlCol="false" tIns="0" lIns="0" bIns="0" rIns="0">
            <a:spAutoFit/>
          </a:bodyPr>
          <a:lstStyle/>
          <a:p>
            <a:pPr marL="604519" indent="-302260" lvl="1">
              <a:lnSpc>
                <a:spcPts val="3359"/>
              </a:lnSpc>
              <a:buAutoNum type="arabicPeriod" startAt="1"/>
            </a:pPr>
            <a:r>
              <a:rPr lang="en-US" sz="2799" spc="139">
                <a:solidFill>
                  <a:srgbClr val="512F0E"/>
                </a:solidFill>
                <a:latin typeface="DM Sans"/>
              </a:rPr>
              <a:t>Google Online Store:</a:t>
            </a:r>
          </a:p>
          <a:p>
            <a:pPr marL="1209039" indent="-403013" lvl="2">
              <a:lnSpc>
                <a:spcPts val="3359"/>
              </a:lnSpc>
              <a:buFont typeface="Arial"/>
              <a:buChar char="⚬"/>
            </a:pPr>
            <a:r>
              <a:rPr lang="en-US" sz="2799" spc="139">
                <a:solidFill>
                  <a:srgbClr val="512F0E"/>
                </a:solidFill>
                <a:latin typeface="DM Sans"/>
              </a:rPr>
              <a:t>Bounce rate increased from 62.58% (Oct 2021) to 65.17% (Oct 2022).</a:t>
            </a:r>
          </a:p>
          <a:p>
            <a:pPr marL="1209039" indent="-403013" lvl="2">
              <a:lnSpc>
                <a:spcPts val="3359"/>
              </a:lnSpc>
              <a:buFont typeface="Arial"/>
              <a:buChar char="⚬"/>
            </a:pPr>
            <a:r>
              <a:rPr lang="en-US" sz="2799" spc="139">
                <a:solidFill>
                  <a:srgbClr val="512F0E"/>
                </a:solidFill>
                <a:latin typeface="DM Sans"/>
              </a:rPr>
              <a:t>Potential areas for improvement in user engagement and site content.</a:t>
            </a:r>
          </a:p>
          <a:p>
            <a:pPr marL="604519" indent="-302260" lvl="1">
              <a:lnSpc>
                <a:spcPts val="3359"/>
              </a:lnSpc>
              <a:buAutoNum type="arabicPeriod" startAt="1"/>
            </a:pPr>
            <a:r>
              <a:rPr lang="en-US" sz="2799" spc="139">
                <a:solidFill>
                  <a:srgbClr val="512F0E"/>
                </a:solidFill>
                <a:latin typeface="DM Sans"/>
              </a:rPr>
              <a:t>Apparel | Google Merchandise Store:</a:t>
            </a:r>
          </a:p>
          <a:p>
            <a:pPr marL="1209039" indent="-403013" lvl="2">
              <a:lnSpc>
                <a:spcPts val="3359"/>
              </a:lnSpc>
              <a:buFont typeface="Arial"/>
              <a:buChar char="⚬"/>
            </a:pPr>
            <a:r>
              <a:rPr lang="en-US" sz="2799" spc="139">
                <a:solidFill>
                  <a:srgbClr val="512F0E"/>
                </a:solidFill>
                <a:latin typeface="DM Sans"/>
              </a:rPr>
              <a:t>Bounce rate decreased from 52.01% to 46.59%.</a:t>
            </a:r>
          </a:p>
          <a:p>
            <a:pPr marL="1209039" indent="-403013" lvl="2">
              <a:lnSpc>
                <a:spcPts val="3359"/>
              </a:lnSpc>
              <a:spcBef>
                <a:spcPct val="0"/>
              </a:spcBef>
              <a:buFont typeface="Arial"/>
              <a:buChar char="⚬"/>
            </a:pPr>
            <a:r>
              <a:rPr lang="en-US" sz="2799" spc="139">
                <a:solidFill>
                  <a:srgbClr val="512F0E"/>
                </a:solidFill>
                <a:latin typeface="DM Sans"/>
              </a:rPr>
              <a:t>Positive trend indicating improved engagement with apparel products.</a:t>
            </a:r>
          </a:p>
          <a:p>
            <a:pPr marL="0" indent="0" lvl="0">
              <a:lnSpc>
                <a:spcPts val="335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rot="0">
            <a:off x="1028700" y="6766710"/>
            <a:ext cx="5670449" cy="967025"/>
          </a:xfrm>
          <a:prstGeom prst="rect">
            <a:avLst/>
          </a:prstGeom>
          <a:solidFill>
            <a:srgbClr val="BD1926"/>
          </a:solidFill>
        </p:spPr>
      </p:sp>
      <p:sp>
        <p:nvSpPr>
          <p:cNvPr name="TextBox 4" id="4"/>
          <p:cNvSpPr txBox="true"/>
          <p:nvPr/>
        </p:nvSpPr>
        <p:spPr>
          <a:xfrm rot="0">
            <a:off x="3775524" y="739370"/>
            <a:ext cx="10736952" cy="1258712"/>
          </a:xfrm>
          <a:prstGeom prst="rect">
            <a:avLst/>
          </a:prstGeom>
        </p:spPr>
        <p:txBody>
          <a:bodyPr anchor="t" rtlCol="false" tIns="0" lIns="0" bIns="0" rIns="0">
            <a:spAutoFit/>
          </a:bodyPr>
          <a:lstStyle/>
          <a:p>
            <a:pPr algn="r">
              <a:lnSpc>
                <a:spcPts val="9031"/>
              </a:lnSpc>
            </a:pPr>
            <a:r>
              <a:rPr lang="en-US" sz="10262" spc="-205">
                <a:solidFill>
                  <a:srgbClr val="14110F"/>
                </a:solidFill>
                <a:latin typeface="Roboto Bold"/>
              </a:rPr>
              <a:t>Recommendations</a:t>
            </a:r>
          </a:p>
        </p:txBody>
      </p:sp>
      <p:sp>
        <p:nvSpPr>
          <p:cNvPr name="TextBox 5" id="5"/>
          <p:cNvSpPr txBox="true"/>
          <p:nvPr/>
        </p:nvSpPr>
        <p:spPr>
          <a:xfrm rot="0">
            <a:off x="1283427" y="7010822"/>
            <a:ext cx="3090505" cy="438150"/>
          </a:xfrm>
          <a:prstGeom prst="rect">
            <a:avLst/>
          </a:prstGeom>
        </p:spPr>
        <p:txBody>
          <a:bodyPr anchor="t" rtlCol="false" tIns="0" lIns="0" bIns="0" rIns="0">
            <a:spAutoFit/>
          </a:bodyPr>
          <a:lstStyle/>
          <a:p>
            <a:pPr algn="just">
              <a:lnSpc>
                <a:spcPts val="3359"/>
              </a:lnSpc>
            </a:pPr>
            <a:r>
              <a:rPr lang="en-US" sz="2799">
                <a:solidFill>
                  <a:srgbClr val="FFFFFF"/>
                </a:solidFill>
                <a:latin typeface="Roboto Bold Italics"/>
              </a:rPr>
              <a:t>Use A/B Testing</a:t>
            </a:r>
          </a:p>
        </p:txBody>
      </p:sp>
      <p:sp>
        <p:nvSpPr>
          <p:cNvPr name="AutoShape 6" id="6"/>
          <p:cNvSpPr/>
          <p:nvPr/>
        </p:nvSpPr>
        <p:spPr>
          <a:xfrm rot="0">
            <a:off x="10258383" y="2836282"/>
            <a:ext cx="5670449" cy="967025"/>
          </a:xfrm>
          <a:prstGeom prst="rect">
            <a:avLst/>
          </a:prstGeom>
          <a:solidFill>
            <a:srgbClr val="BD1926"/>
          </a:solidFill>
        </p:spPr>
      </p:sp>
      <p:sp>
        <p:nvSpPr>
          <p:cNvPr name="TextBox 7" id="7"/>
          <p:cNvSpPr txBox="true"/>
          <p:nvPr/>
        </p:nvSpPr>
        <p:spPr>
          <a:xfrm rot="0">
            <a:off x="10292675" y="2872120"/>
            <a:ext cx="5287479" cy="857250"/>
          </a:xfrm>
          <a:prstGeom prst="rect">
            <a:avLst/>
          </a:prstGeom>
        </p:spPr>
        <p:txBody>
          <a:bodyPr anchor="t" rtlCol="false" tIns="0" lIns="0" bIns="0" rIns="0">
            <a:spAutoFit/>
          </a:bodyPr>
          <a:lstStyle/>
          <a:p>
            <a:pPr algn="just">
              <a:lnSpc>
                <a:spcPts val="3359"/>
              </a:lnSpc>
            </a:pPr>
            <a:r>
              <a:rPr lang="en-US" sz="2799">
                <a:solidFill>
                  <a:srgbClr val="FFFFFF"/>
                </a:solidFill>
                <a:latin typeface="Roboto Bold Italics"/>
              </a:rPr>
              <a:t>Understand and Segment Your Audience</a:t>
            </a:r>
          </a:p>
        </p:txBody>
      </p:sp>
      <p:grpSp>
        <p:nvGrpSpPr>
          <p:cNvPr name="Group 8" id="8"/>
          <p:cNvGrpSpPr/>
          <p:nvPr/>
        </p:nvGrpSpPr>
        <p:grpSpPr>
          <a:xfrm rot="0">
            <a:off x="14152963" y="9538188"/>
            <a:ext cx="558312" cy="558312"/>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54F29"/>
            </a:solidFill>
          </p:spPr>
        </p:sp>
      </p:grpSp>
      <p:grpSp>
        <p:nvGrpSpPr>
          <p:cNvPr name="Group 10" id="10"/>
          <p:cNvGrpSpPr/>
          <p:nvPr/>
        </p:nvGrpSpPr>
        <p:grpSpPr>
          <a:xfrm rot="0">
            <a:off x="14954680" y="9538188"/>
            <a:ext cx="558312" cy="558312"/>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862C"/>
            </a:solidFill>
          </p:spPr>
        </p:sp>
      </p:grpSp>
      <p:grpSp>
        <p:nvGrpSpPr>
          <p:cNvPr name="Group 12" id="12"/>
          <p:cNvGrpSpPr/>
          <p:nvPr/>
        </p:nvGrpSpPr>
        <p:grpSpPr>
          <a:xfrm rot="0">
            <a:off x="15756397" y="9538188"/>
            <a:ext cx="558312" cy="558312"/>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754B"/>
            </a:solidFill>
          </p:spPr>
        </p:sp>
      </p:grpSp>
      <p:grpSp>
        <p:nvGrpSpPr>
          <p:cNvPr name="Group 14" id="14"/>
          <p:cNvGrpSpPr/>
          <p:nvPr/>
        </p:nvGrpSpPr>
        <p:grpSpPr>
          <a:xfrm rot="0">
            <a:off x="16558113" y="9538188"/>
            <a:ext cx="558312" cy="558312"/>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D1926"/>
            </a:solidFill>
          </p:spPr>
        </p:sp>
      </p:grpSp>
      <p:sp>
        <p:nvSpPr>
          <p:cNvPr name="TextBox 16" id="16"/>
          <p:cNvSpPr txBox="true"/>
          <p:nvPr/>
        </p:nvSpPr>
        <p:spPr>
          <a:xfrm rot="0">
            <a:off x="758167" y="7893397"/>
            <a:ext cx="6208029" cy="125349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14110F"/>
                </a:solidFill>
                <a:latin typeface="Roboto Bold"/>
              </a:rPr>
              <a:t>Experiment with different page layouts, content formats, and CTAs to identify what resonates best with your audience.</a:t>
            </a:r>
          </a:p>
        </p:txBody>
      </p:sp>
      <p:sp>
        <p:nvSpPr>
          <p:cNvPr name="TextBox 17" id="17"/>
          <p:cNvSpPr txBox="true"/>
          <p:nvPr/>
        </p:nvSpPr>
        <p:spPr>
          <a:xfrm rot="0">
            <a:off x="10085948" y="4007981"/>
            <a:ext cx="5949605" cy="2126288"/>
          </a:xfrm>
          <a:prstGeom prst="rect">
            <a:avLst/>
          </a:prstGeom>
        </p:spPr>
        <p:txBody>
          <a:bodyPr anchor="t" rtlCol="false" tIns="0" lIns="0" bIns="0" rIns="0">
            <a:spAutoFit/>
          </a:bodyPr>
          <a:lstStyle/>
          <a:p>
            <a:pPr algn="just" marL="524546" indent="-262273" lvl="1">
              <a:lnSpc>
                <a:spcPts val="3401"/>
              </a:lnSpc>
              <a:buFont typeface="Arial"/>
              <a:buChar char="•"/>
            </a:pPr>
            <a:r>
              <a:rPr lang="en-US" sz="2429">
                <a:solidFill>
                  <a:srgbClr val="14110F"/>
                </a:solidFill>
                <a:latin typeface="Roboto Bold"/>
              </a:rPr>
              <a:t>Analyze user behavior through analytics tools to understand where users are dropping off.</a:t>
            </a:r>
          </a:p>
          <a:p>
            <a:pPr algn="just" marL="524546" indent="-262273" lvl="1">
              <a:lnSpc>
                <a:spcPts val="3401"/>
              </a:lnSpc>
              <a:buFont typeface="Arial"/>
              <a:buChar char="•"/>
            </a:pPr>
            <a:r>
              <a:rPr lang="en-US" sz="2429">
                <a:solidFill>
                  <a:srgbClr val="14110F"/>
                </a:solidFill>
                <a:latin typeface="Roboto Bold"/>
              </a:rPr>
              <a:t>Tailor content and design based on different audience segments.</a:t>
            </a:r>
          </a:p>
        </p:txBody>
      </p:sp>
      <p:sp>
        <p:nvSpPr>
          <p:cNvPr name="AutoShape 18" id="18"/>
          <p:cNvSpPr/>
          <p:nvPr/>
        </p:nvSpPr>
        <p:spPr>
          <a:xfrm rot="0">
            <a:off x="1028700" y="2869217"/>
            <a:ext cx="5670449" cy="967025"/>
          </a:xfrm>
          <a:prstGeom prst="rect">
            <a:avLst/>
          </a:prstGeom>
          <a:solidFill>
            <a:srgbClr val="BD1926"/>
          </a:solidFill>
        </p:spPr>
      </p:sp>
      <p:sp>
        <p:nvSpPr>
          <p:cNvPr name="TextBox 19" id="19"/>
          <p:cNvSpPr txBox="true"/>
          <p:nvPr/>
        </p:nvSpPr>
        <p:spPr>
          <a:xfrm rot="0">
            <a:off x="1283427" y="3112631"/>
            <a:ext cx="4984195" cy="857250"/>
          </a:xfrm>
          <a:prstGeom prst="rect">
            <a:avLst/>
          </a:prstGeom>
        </p:spPr>
        <p:txBody>
          <a:bodyPr anchor="t" rtlCol="false" tIns="0" lIns="0" bIns="0" rIns="0">
            <a:spAutoFit/>
          </a:bodyPr>
          <a:lstStyle/>
          <a:p>
            <a:pPr algn="just">
              <a:lnSpc>
                <a:spcPts val="3359"/>
              </a:lnSpc>
            </a:pPr>
            <a:r>
              <a:rPr lang="en-US" sz="2799">
                <a:solidFill>
                  <a:srgbClr val="FFFFFF"/>
                </a:solidFill>
                <a:latin typeface="Roboto Bold Italics"/>
              </a:rPr>
              <a:t>Optimize Landing Pages</a:t>
            </a:r>
          </a:p>
          <a:p>
            <a:pPr algn="just">
              <a:lnSpc>
                <a:spcPts val="3359"/>
              </a:lnSpc>
            </a:pPr>
          </a:p>
        </p:txBody>
      </p:sp>
      <p:sp>
        <p:nvSpPr>
          <p:cNvPr name="AutoShape 20" id="20"/>
          <p:cNvSpPr/>
          <p:nvPr/>
        </p:nvSpPr>
        <p:spPr>
          <a:xfrm rot="0">
            <a:off x="10292675" y="6766710"/>
            <a:ext cx="5670449" cy="967025"/>
          </a:xfrm>
          <a:prstGeom prst="rect">
            <a:avLst/>
          </a:prstGeom>
          <a:solidFill>
            <a:srgbClr val="BD1926"/>
          </a:solidFill>
        </p:spPr>
      </p:sp>
      <p:sp>
        <p:nvSpPr>
          <p:cNvPr name="TextBox 21" id="21"/>
          <p:cNvSpPr txBox="true"/>
          <p:nvPr/>
        </p:nvSpPr>
        <p:spPr>
          <a:xfrm rot="0">
            <a:off x="10383655" y="6991772"/>
            <a:ext cx="6174458" cy="857250"/>
          </a:xfrm>
          <a:prstGeom prst="rect">
            <a:avLst/>
          </a:prstGeom>
        </p:spPr>
        <p:txBody>
          <a:bodyPr anchor="t" rtlCol="false" tIns="0" lIns="0" bIns="0" rIns="0">
            <a:spAutoFit/>
          </a:bodyPr>
          <a:lstStyle/>
          <a:p>
            <a:pPr>
              <a:lnSpc>
                <a:spcPts val="3359"/>
              </a:lnSpc>
            </a:pPr>
            <a:r>
              <a:rPr lang="en-US" sz="2799">
                <a:solidFill>
                  <a:srgbClr val="FFFFFF"/>
                </a:solidFill>
                <a:latin typeface="Roboto Bold Italics"/>
              </a:rPr>
              <a:t>Provide Relevant Recommendation</a:t>
            </a:r>
          </a:p>
          <a:p>
            <a:pPr>
              <a:lnSpc>
                <a:spcPts val="3359"/>
              </a:lnSpc>
            </a:pPr>
          </a:p>
        </p:txBody>
      </p:sp>
      <p:sp>
        <p:nvSpPr>
          <p:cNvPr name="TextBox 22" id="22"/>
          <p:cNvSpPr txBox="true"/>
          <p:nvPr/>
        </p:nvSpPr>
        <p:spPr>
          <a:xfrm rot="0">
            <a:off x="10258383" y="7816892"/>
            <a:ext cx="6299731" cy="125349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14110F"/>
                </a:solidFill>
                <a:latin typeface="Roboto Bold"/>
              </a:rPr>
              <a:t>Use personalized recommendations or related content sections to encourage users to explore more.</a:t>
            </a:r>
          </a:p>
        </p:txBody>
      </p:sp>
      <p:sp>
        <p:nvSpPr>
          <p:cNvPr name="TextBox 23" id="23"/>
          <p:cNvSpPr txBox="true"/>
          <p:nvPr/>
        </p:nvSpPr>
        <p:spPr>
          <a:xfrm rot="0">
            <a:off x="584852" y="4017506"/>
            <a:ext cx="6381345" cy="2510790"/>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14110F"/>
                </a:solidFill>
                <a:latin typeface="Roboto Bold"/>
              </a:rPr>
              <a:t>Ensure that landing pages are relevant to the traffic sources sending users to the site. </a:t>
            </a:r>
          </a:p>
          <a:p>
            <a:pPr algn="just" marL="518160" indent="-259080" lvl="1">
              <a:lnSpc>
                <a:spcPts val="3359"/>
              </a:lnSpc>
              <a:buFont typeface="Arial"/>
              <a:buChar char="•"/>
            </a:pPr>
            <a:r>
              <a:rPr lang="en-US" sz="2400">
                <a:solidFill>
                  <a:srgbClr val="14110F"/>
                </a:solidFill>
                <a:latin typeface="Roboto Bold"/>
              </a:rPr>
              <a:t>Match the content of advertisements or search results to the content on the landing page.</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585646" y="-105938"/>
            <a:ext cx="19359476" cy="2011450"/>
          </a:xfrm>
          <a:prstGeom prst="rect">
            <a:avLst/>
          </a:prstGeom>
          <a:solidFill>
            <a:srgbClr val="BD1926"/>
          </a:solidFill>
        </p:spPr>
      </p:sp>
      <p:sp>
        <p:nvSpPr>
          <p:cNvPr name="TextBox 3" id="3"/>
          <p:cNvSpPr txBox="true"/>
          <p:nvPr/>
        </p:nvSpPr>
        <p:spPr>
          <a:xfrm rot="0">
            <a:off x="529432" y="347042"/>
            <a:ext cx="10649436" cy="1034969"/>
          </a:xfrm>
          <a:prstGeom prst="rect">
            <a:avLst/>
          </a:prstGeom>
        </p:spPr>
        <p:txBody>
          <a:bodyPr anchor="t" rtlCol="false" tIns="0" lIns="0" bIns="0" rIns="0">
            <a:spAutoFit/>
          </a:bodyPr>
          <a:lstStyle/>
          <a:p>
            <a:pPr>
              <a:lnSpc>
                <a:spcPts val="7455"/>
              </a:lnSpc>
            </a:pPr>
            <a:r>
              <a:rPr lang="en-US" sz="8472" spc="-169">
                <a:solidFill>
                  <a:srgbClr val="FFFFFF"/>
                </a:solidFill>
                <a:latin typeface="Roboto Bold"/>
              </a:rPr>
              <a:t>2. CONVERSION RATE</a:t>
            </a:r>
          </a:p>
        </p:txBody>
      </p:sp>
      <p:sp>
        <p:nvSpPr>
          <p:cNvPr name="AutoShape 4" id="4"/>
          <p:cNvSpPr/>
          <p:nvPr/>
        </p:nvSpPr>
        <p:spPr>
          <a:xfrm rot="0">
            <a:off x="147924" y="2147162"/>
            <a:ext cx="17858829" cy="1754786"/>
          </a:xfrm>
          <a:prstGeom prst="rect">
            <a:avLst/>
          </a:prstGeom>
          <a:solidFill>
            <a:srgbClr val="CB754B"/>
          </a:solidFill>
        </p:spPr>
      </p:sp>
      <p:sp>
        <p:nvSpPr>
          <p:cNvPr name="TextBox 5" id="5"/>
          <p:cNvSpPr txBox="true"/>
          <p:nvPr/>
        </p:nvSpPr>
        <p:spPr>
          <a:xfrm rot="0">
            <a:off x="529432" y="2783686"/>
            <a:ext cx="17656889" cy="885825"/>
          </a:xfrm>
          <a:prstGeom prst="rect">
            <a:avLst/>
          </a:prstGeom>
        </p:spPr>
        <p:txBody>
          <a:bodyPr anchor="t" rtlCol="false" tIns="0" lIns="0" bIns="0" rIns="0">
            <a:spAutoFit/>
          </a:bodyPr>
          <a:lstStyle/>
          <a:p>
            <a:pPr>
              <a:lnSpc>
                <a:spcPts val="3485"/>
              </a:lnSpc>
            </a:pPr>
            <a:r>
              <a:rPr lang="en-US" sz="2904">
                <a:solidFill>
                  <a:srgbClr val="FFFFFF"/>
                </a:solidFill>
                <a:latin typeface="Roboto Bold Italics"/>
              </a:rPr>
              <a:t>The conversion rate is a pivotal metric for assessing the success of an ecommerce business. </a:t>
            </a:r>
          </a:p>
          <a:p>
            <a:pPr>
              <a:lnSpc>
                <a:spcPts val="3485"/>
              </a:lnSpc>
            </a:pPr>
          </a:p>
        </p:txBody>
      </p:sp>
      <p:sp>
        <p:nvSpPr>
          <p:cNvPr name="AutoShape 6" id="6"/>
          <p:cNvSpPr/>
          <p:nvPr/>
        </p:nvSpPr>
        <p:spPr>
          <a:xfrm rot="0">
            <a:off x="164079" y="4326736"/>
            <a:ext cx="17891139" cy="1305842"/>
          </a:xfrm>
          <a:prstGeom prst="rect">
            <a:avLst/>
          </a:prstGeom>
          <a:solidFill>
            <a:srgbClr val="CB754B"/>
          </a:solidFill>
        </p:spPr>
      </p:sp>
      <p:sp>
        <p:nvSpPr>
          <p:cNvPr name="AutoShape 7" id="7"/>
          <p:cNvSpPr/>
          <p:nvPr/>
        </p:nvSpPr>
        <p:spPr>
          <a:xfrm rot="0">
            <a:off x="147924" y="6058689"/>
            <a:ext cx="17858829" cy="1286621"/>
          </a:xfrm>
          <a:prstGeom prst="rect">
            <a:avLst/>
          </a:prstGeom>
          <a:solidFill>
            <a:srgbClr val="CB754B"/>
          </a:solidFill>
        </p:spPr>
      </p:sp>
      <p:sp>
        <p:nvSpPr>
          <p:cNvPr name="TextBox 8" id="8"/>
          <p:cNvSpPr txBox="true"/>
          <p:nvPr/>
        </p:nvSpPr>
        <p:spPr>
          <a:xfrm rot="0">
            <a:off x="356423" y="4706139"/>
            <a:ext cx="17422639" cy="885825"/>
          </a:xfrm>
          <a:prstGeom prst="rect">
            <a:avLst/>
          </a:prstGeom>
        </p:spPr>
        <p:txBody>
          <a:bodyPr anchor="t" rtlCol="false" tIns="0" lIns="0" bIns="0" rIns="0">
            <a:spAutoFit/>
          </a:bodyPr>
          <a:lstStyle/>
          <a:p>
            <a:pPr>
              <a:lnSpc>
                <a:spcPts val="3485"/>
              </a:lnSpc>
            </a:pPr>
            <a:r>
              <a:rPr lang="en-US" sz="2904">
                <a:solidFill>
                  <a:srgbClr val="FFFFFF"/>
                </a:solidFill>
                <a:latin typeface="Roboto Bold Italics"/>
              </a:rPr>
              <a:t>It measures the percentage of website visitors who complete a desired action, such as making a purchase.</a:t>
            </a:r>
          </a:p>
          <a:p>
            <a:pPr>
              <a:lnSpc>
                <a:spcPts val="3485"/>
              </a:lnSpc>
            </a:pPr>
          </a:p>
        </p:txBody>
      </p:sp>
      <p:sp>
        <p:nvSpPr>
          <p:cNvPr name="TextBox 9" id="9"/>
          <p:cNvSpPr txBox="true"/>
          <p:nvPr/>
        </p:nvSpPr>
        <p:spPr>
          <a:xfrm rot="0">
            <a:off x="299273" y="6239664"/>
            <a:ext cx="17422639" cy="1323975"/>
          </a:xfrm>
          <a:prstGeom prst="rect">
            <a:avLst/>
          </a:prstGeom>
        </p:spPr>
        <p:txBody>
          <a:bodyPr anchor="t" rtlCol="false" tIns="0" lIns="0" bIns="0" rIns="0">
            <a:spAutoFit/>
          </a:bodyPr>
          <a:lstStyle/>
          <a:p>
            <a:pPr algn="just">
              <a:lnSpc>
                <a:spcPts val="3485"/>
              </a:lnSpc>
            </a:pPr>
            <a:r>
              <a:rPr lang="en-US" sz="2904">
                <a:solidFill>
                  <a:srgbClr val="FFFFFF"/>
                </a:solidFill>
                <a:latin typeface="Roboto Bold Italics"/>
              </a:rPr>
              <a:t>This metric is crucial for evaluating the effectiveness of marketing strategies, optimizing the user experience, and driving revenue growth.</a:t>
            </a:r>
          </a:p>
          <a:p>
            <a:pPr algn="just">
              <a:lnSpc>
                <a:spcPts val="3485"/>
              </a:lnSpc>
            </a:pPr>
          </a:p>
        </p:txBody>
      </p:sp>
      <p:sp>
        <p:nvSpPr>
          <p:cNvPr name="AutoShape 10" id="10"/>
          <p:cNvSpPr/>
          <p:nvPr/>
        </p:nvSpPr>
        <p:spPr>
          <a:xfrm rot="0">
            <a:off x="180234" y="7801764"/>
            <a:ext cx="17858829" cy="1456536"/>
          </a:xfrm>
          <a:prstGeom prst="rect">
            <a:avLst/>
          </a:prstGeom>
          <a:solidFill>
            <a:srgbClr val="CB754B"/>
          </a:solidFill>
        </p:spPr>
      </p:sp>
      <p:sp>
        <p:nvSpPr>
          <p:cNvPr name="TextBox 11" id="11"/>
          <p:cNvSpPr txBox="true"/>
          <p:nvPr/>
        </p:nvSpPr>
        <p:spPr>
          <a:xfrm rot="0">
            <a:off x="366019" y="7924492"/>
            <a:ext cx="17422639" cy="1333808"/>
          </a:xfrm>
          <a:prstGeom prst="rect">
            <a:avLst/>
          </a:prstGeom>
        </p:spPr>
        <p:txBody>
          <a:bodyPr anchor="t" rtlCol="false" tIns="0" lIns="0" bIns="0" rIns="0">
            <a:spAutoFit/>
          </a:bodyPr>
          <a:lstStyle/>
          <a:p>
            <a:pPr algn="ctr">
              <a:lnSpc>
                <a:spcPts val="3485"/>
              </a:lnSpc>
            </a:pPr>
            <a:r>
              <a:rPr lang="en-US" sz="2904">
                <a:solidFill>
                  <a:srgbClr val="FFFFFF"/>
                </a:solidFill>
                <a:latin typeface="Roboto Bold Italics"/>
              </a:rPr>
              <a:t>In short, the conversion rate is a key performance indicator that directly impacts a business's profitability and overall success.</a:t>
            </a:r>
          </a:p>
          <a:p>
            <a:pPr algn="ctr">
              <a:lnSpc>
                <a:spcPts val="3485"/>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1E5"/>
        </a:solidFill>
      </p:bgPr>
    </p:bg>
    <p:spTree>
      <p:nvGrpSpPr>
        <p:cNvPr id="1" name=""/>
        <p:cNvGrpSpPr/>
        <p:nvPr/>
      </p:nvGrpSpPr>
      <p:grpSpPr>
        <a:xfrm>
          <a:off x="0" y="0"/>
          <a:ext cx="0" cy="0"/>
          <a:chOff x="0" y="0"/>
          <a:chExt cx="0" cy="0"/>
        </a:xfrm>
      </p:grpSpPr>
      <p:sp>
        <p:nvSpPr>
          <p:cNvPr name="Freeform 2" id="2"/>
          <p:cNvSpPr/>
          <p:nvPr/>
        </p:nvSpPr>
        <p:spPr>
          <a:xfrm flipH="false" flipV="false" rot="0">
            <a:off x="15364832" y="8687230"/>
            <a:ext cx="5846336" cy="3199540"/>
          </a:xfrm>
          <a:custGeom>
            <a:avLst/>
            <a:gdLst/>
            <a:ahLst/>
            <a:cxnLst/>
            <a:rect r="r" b="b" t="t" l="l"/>
            <a:pathLst>
              <a:path h="3199540" w="5846336">
                <a:moveTo>
                  <a:pt x="0" y="0"/>
                </a:moveTo>
                <a:lnTo>
                  <a:pt x="5846336" y="0"/>
                </a:lnTo>
                <a:lnTo>
                  <a:pt x="5846336" y="3199540"/>
                </a:lnTo>
                <a:lnTo>
                  <a:pt x="0" y="31995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41671" y="926734"/>
            <a:ext cx="5912812" cy="874700"/>
            <a:chOff x="0" y="0"/>
            <a:chExt cx="1557284" cy="230374"/>
          </a:xfrm>
        </p:grpSpPr>
        <p:sp>
          <p:nvSpPr>
            <p:cNvPr name="Freeform 4" id="4"/>
            <p:cNvSpPr/>
            <p:nvPr/>
          </p:nvSpPr>
          <p:spPr>
            <a:xfrm flipH="false" flipV="false" rot="0">
              <a:off x="0" y="0"/>
              <a:ext cx="1557284" cy="230374"/>
            </a:xfrm>
            <a:custGeom>
              <a:avLst/>
              <a:gdLst/>
              <a:ahLst/>
              <a:cxnLst/>
              <a:rect r="r" b="b" t="t" l="l"/>
              <a:pathLst>
                <a:path h="230374" w="1557284">
                  <a:moveTo>
                    <a:pt x="0" y="0"/>
                  </a:moveTo>
                  <a:lnTo>
                    <a:pt x="1557284" y="0"/>
                  </a:lnTo>
                  <a:lnTo>
                    <a:pt x="1557284" y="230374"/>
                  </a:lnTo>
                  <a:lnTo>
                    <a:pt x="0" y="230374"/>
                  </a:lnTo>
                  <a:close/>
                </a:path>
              </a:pathLst>
            </a:custGeom>
            <a:solidFill>
              <a:srgbClr val="BD1926"/>
            </a:solidFill>
            <a:ln cap="sq">
              <a:noFill/>
              <a:prstDash val="solid"/>
              <a:miter/>
            </a:ln>
          </p:spPr>
        </p:sp>
        <p:sp>
          <p:nvSpPr>
            <p:cNvPr name="TextBox 5" id="5"/>
            <p:cNvSpPr txBox="true"/>
            <p:nvPr/>
          </p:nvSpPr>
          <p:spPr>
            <a:xfrm>
              <a:off x="0" y="-66675"/>
              <a:ext cx="1557284" cy="297049"/>
            </a:xfrm>
            <a:prstGeom prst="rect">
              <a:avLst/>
            </a:prstGeom>
          </p:spPr>
          <p:txBody>
            <a:bodyPr anchor="ctr" rtlCol="false" tIns="50800" lIns="50800" bIns="50800" rIns="50800"/>
            <a:lstStyle/>
            <a:p>
              <a:pPr algn="ctr" marL="0" indent="0" lvl="0">
                <a:lnSpc>
                  <a:spcPts val="5795"/>
                </a:lnSpc>
                <a:spcBef>
                  <a:spcPct val="0"/>
                </a:spcBef>
              </a:pPr>
              <a:r>
                <a:rPr lang="en-US" sz="4200" spc="424">
                  <a:solidFill>
                    <a:srgbClr val="FFFFFF"/>
                  </a:solidFill>
                  <a:latin typeface="DM Sans Bold"/>
                </a:rPr>
                <a:t>CONVERSION RATE</a:t>
              </a:r>
            </a:p>
          </p:txBody>
        </p:sp>
      </p:grpSp>
      <p:sp>
        <p:nvSpPr>
          <p:cNvPr name="Freeform 6" id="6"/>
          <p:cNvSpPr/>
          <p:nvPr/>
        </p:nvSpPr>
        <p:spPr>
          <a:xfrm flipH="false" flipV="false" rot="0">
            <a:off x="541671" y="3353803"/>
            <a:ext cx="16452845" cy="6235973"/>
          </a:xfrm>
          <a:custGeom>
            <a:avLst/>
            <a:gdLst/>
            <a:ahLst/>
            <a:cxnLst/>
            <a:rect r="r" b="b" t="t" l="l"/>
            <a:pathLst>
              <a:path h="6235973" w="16452845">
                <a:moveTo>
                  <a:pt x="0" y="0"/>
                </a:moveTo>
                <a:lnTo>
                  <a:pt x="16452844" y="0"/>
                </a:lnTo>
                <a:lnTo>
                  <a:pt x="16452844" y="6235973"/>
                </a:lnTo>
                <a:lnTo>
                  <a:pt x="0" y="6235973"/>
                </a:lnTo>
                <a:lnTo>
                  <a:pt x="0" y="0"/>
                </a:lnTo>
                <a:close/>
              </a:path>
            </a:pathLst>
          </a:custGeom>
          <a:blipFill>
            <a:blip r:embed="rId4"/>
            <a:stretch>
              <a:fillRect l="0" t="0" r="0" b="0"/>
            </a:stretch>
          </a:blipFill>
        </p:spPr>
      </p:sp>
      <p:sp>
        <p:nvSpPr>
          <p:cNvPr name="TextBox 7" id="7"/>
          <p:cNvSpPr txBox="true"/>
          <p:nvPr/>
        </p:nvSpPr>
        <p:spPr>
          <a:xfrm rot="0">
            <a:off x="6733515" y="290514"/>
            <a:ext cx="10525785" cy="3457575"/>
          </a:xfrm>
          <a:prstGeom prst="rect">
            <a:avLst/>
          </a:prstGeom>
        </p:spPr>
        <p:txBody>
          <a:bodyPr anchor="t" rtlCol="false" tIns="0" lIns="0" bIns="0" rIns="0">
            <a:spAutoFit/>
          </a:bodyPr>
          <a:lstStyle/>
          <a:p>
            <a:pPr marL="616139" indent="-308070" lvl="1">
              <a:lnSpc>
                <a:spcPts val="3424"/>
              </a:lnSpc>
              <a:buFont typeface="Arial"/>
              <a:buChar char="•"/>
            </a:pPr>
            <a:r>
              <a:rPr lang="en-US" sz="2853">
                <a:solidFill>
                  <a:srgbClr val="000000"/>
                </a:solidFill>
                <a:latin typeface="DM Sans"/>
              </a:rPr>
              <a:t>From the below its clear that the conversion rate has seen a magnificent dip of 30.70 % from October 2021 to October 2022.</a:t>
            </a:r>
          </a:p>
          <a:p>
            <a:pPr marL="616139" indent="-308070" lvl="1">
              <a:lnSpc>
                <a:spcPts val="3424"/>
              </a:lnSpc>
              <a:buFont typeface="Arial"/>
              <a:buChar char="•"/>
            </a:pPr>
            <a:r>
              <a:rPr lang="en-US" sz="2853">
                <a:solidFill>
                  <a:srgbClr val="000000"/>
                </a:solidFill>
                <a:latin typeface="DM Sans"/>
              </a:rPr>
              <a:t>During the initial half of the month, the conversion rate remains nearly consistent. However, in the latter half of October, there is a decline in 2022 as opposed to the same period in 2021.</a:t>
            </a:r>
          </a:p>
          <a:p>
            <a:pPr>
              <a:lnSpc>
                <a:spcPts val="3648"/>
              </a:lnSpc>
            </a:pPr>
            <a:r>
              <a:rPr lang="en-US" sz="3040">
                <a:solidFill>
                  <a:srgbClr val="000000"/>
                </a:solidFill>
                <a:latin typeface="DM Sans"/>
              </a:rPr>
              <a:t>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1E5"/>
        </a:solidFill>
      </p:bgPr>
    </p:bg>
    <p:spTree>
      <p:nvGrpSpPr>
        <p:cNvPr id="1" name=""/>
        <p:cNvGrpSpPr/>
        <p:nvPr/>
      </p:nvGrpSpPr>
      <p:grpSpPr>
        <a:xfrm>
          <a:off x="0" y="0"/>
          <a:ext cx="0" cy="0"/>
          <a:chOff x="0" y="0"/>
          <a:chExt cx="0" cy="0"/>
        </a:xfrm>
      </p:grpSpPr>
      <p:sp>
        <p:nvSpPr>
          <p:cNvPr name="Freeform 2" id="2"/>
          <p:cNvSpPr/>
          <p:nvPr/>
        </p:nvSpPr>
        <p:spPr>
          <a:xfrm flipH="false" flipV="false" rot="0">
            <a:off x="15364832" y="8687230"/>
            <a:ext cx="5846336" cy="3199540"/>
          </a:xfrm>
          <a:custGeom>
            <a:avLst/>
            <a:gdLst/>
            <a:ahLst/>
            <a:cxnLst/>
            <a:rect r="r" b="b" t="t" l="l"/>
            <a:pathLst>
              <a:path h="3199540" w="5846336">
                <a:moveTo>
                  <a:pt x="0" y="0"/>
                </a:moveTo>
                <a:lnTo>
                  <a:pt x="5846336" y="0"/>
                </a:lnTo>
                <a:lnTo>
                  <a:pt x="5846336" y="3199540"/>
                </a:lnTo>
                <a:lnTo>
                  <a:pt x="0" y="31995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09647" y="512955"/>
            <a:ext cx="5912812" cy="1608125"/>
            <a:chOff x="0" y="0"/>
            <a:chExt cx="1557284" cy="423539"/>
          </a:xfrm>
        </p:grpSpPr>
        <p:sp>
          <p:nvSpPr>
            <p:cNvPr name="Freeform 4" id="4"/>
            <p:cNvSpPr/>
            <p:nvPr/>
          </p:nvSpPr>
          <p:spPr>
            <a:xfrm flipH="false" flipV="false" rot="0">
              <a:off x="0" y="0"/>
              <a:ext cx="1557284" cy="423539"/>
            </a:xfrm>
            <a:custGeom>
              <a:avLst/>
              <a:gdLst/>
              <a:ahLst/>
              <a:cxnLst/>
              <a:rect r="r" b="b" t="t" l="l"/>
              <a:pathLst>
                <a:path h="423539" w="1557284">
                  <a:moveTo>
                    <a:pt x="0" y="0"/>
                  </a:moveTo>
                  <a:lnTo>
                    <a:pt x="1557284" y="0"/>
                  </a:lnTo>
                  <a:lnTo>
                    <a:pt x="1557284" y="423539"/>
                  </a:lnTo>
                  <a:lnTo>
                    <a:pt x="0" y="423539"/>
                  </a:lnTo>
                  <a:close/>
                </a:path>
              </a:pathLst>
            </a:custGeom>
            <a:solidFill>
              <a:srgbClr val="BD1926"/>
            </a:solidFill>
            <a:ln cap="sq">
              <a:noFill/>
              <a:prstDash val="solid"/>
              <a:miter/>
            </a:ln>
          </p:spPr>
        </p:sp>
        <p:sp>
          <p:nvSpPr>
            <p:cNvPr name="TextBox 5" id="5"/>
            <p:cNvSpPr txBox="true"/>
            <p:nvPr/>
          </p:nvSpPr>
          <p:spPr>
            <a:xfrm>
              <a:off x="0" y="-66675"/>
              <a:ext cx="1557284" cy="490214"/>
            </a:xfrm>
            <a:prstGeom prst="rect">
              <a:avLst/>
            </a:prstGeom>
          </p:spPr>
          <p:txBody>
            <a:bodyPr anchor="ctr" rtlCol="false" tIns="50800" lIns="50800" bIns="50800" rIns="50800"/>
            <a:lstStyle/>
            <a:p>
              <a:pPr algn="ctr" marL="0" indent="0" lvl="0">
                <a:lnSpc>
                  <a:spcPts val="5795"/>
                </a:lnSpc>
                <a:spcBef>
                  <a:spcPct val="0"/>
                </a:spcBef>
              </a:pPr>
              <a:r>
                <a:rPr lang="en-US" sz="4200" spc="424">
                  <a:solidFill>
                    <a:srgbClr val="FFFFFF"/>
                  </a:solidFill>
                  <a:latin typeface="DM Sans Bold"/>
                </a:rPr>
                <a:t>CONVERSION RATE </a:t>
              </a:r>
            </a:p>
          </p:txBody>
        </p:sp>
      </p:grpSp>
      <p:sp>
        <p:nvSpPr>
          <p:cNvPr name="Freeform 6" id="6"/>
          <p:cNvSpPr/>
          <p:nvPr/>
        </p:nvSpPr>
        <p:spPr>
          <a:xfrm flipH="false" flipV="false" rot="0">
            <a:off x="423356" y="3908073"/>
            <a:ext cx="16835944" cy="5894874"/>
          </a:xfrm>
          <a:custGeom>
            <a:avLst/>
            <a:gdLst/>
            <a:ahLst/>
            <a:cxnLst/>
            <a:rect r="r" b="b" t="t" l="l"/>
            <a:pathLst>
              <a:path h="5894874" w="16835944">
                <a:moveTo>
                  <a:pt x="0" y="0"/>
                </a:moveTo>
                <a:lnTo>
                  <a:pt x="16835944" y="0"/>
                </a:lnTo>
                <a:lnTo>
                  <a:pt x="16835944" y="5894874"/>
                </a:lnTo>
                <a:lnTo>
                  <a:pt x="0" y="5894874"/>
                </a:lnTo>
                <a:lnTo>
                  <a:pt x="0" y="0"/>
                </a:lnTo>
                <a:close/>
              </a:path>
            </a:pathLst>
          </a:custGeom>
          <a:blipFill>
            <a:blip r:embed="rId4"/>
            <a:stretch>
              <a:fillRect l="0" t="0" r="0" b="0"/>
            </a:stretch>
          </a:blipFill>
        </p:spPr>
      </p:sp>
      <p:sp>
        <p:nvSpPr>
          <p:cNvPr name="TextBox 7" id="7"/>
          <p:cNvSpPr txBox="true"/>
          <p:nvPr/>
        </p:nvSpPr>
        <p:spPr>
          <a:xfrm rot="0">
            <a:off x="7011741" y="1317018"/>
            <a:ext cx="10635318" cy="876300"/>
          </a:xfrm>
          <a:prstGeom prst="rect">
            <a:avLst/>
          </a:prstGeom>
        </p:spPr>
        <p:txBody>
          <a:bodyPr anchor="t" rtlCol="false" tIns="0" lIns="0" bIns="0" rIns="0">
            <a:spAutoFit/>
          </a:bodyPr>
          <a:lstStyle/>
          <a:p>
            <a:pPr marL="621871" indent="-310936" lvl="1">
              <a:lnSpc>
                <a:spcPts val="3456"/>
              </a:lnSpc>
              <a:buFont typeface="Arial"/>
              <a:buChar char="•"/>
            </a:pPr>
            <a:r>
              <a:rPr lang="en-US" sz="2880" spc="144">
                <a:solidFill>
                  <a:srgbClr val="512F0E"/>
                </a:solidFill>
                <a:latin typeface="DM Sans"/>
              </a:rPr>
              <a:t>Overall conversion rate has decreased in all 3 channels going from 2021 to 2022.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rot="0">
            <a:off x="1028700" y="6766710"/>
            <a:ext cx="5670449" cy="967025"/>
          </a:xfrm>
          <a:prstGeom prst="rect">
            <a:avLst/>
          </a:prstGeom>
          <a:solidFill>
            <a:srgbClr val="BD1926"/>
          </a:solidFill>
        </p:spPr>
      </p:sp>
      <p:sp>
        <p:nvSpPr>
          <p:cNvPr name="TextBox 4" id="4"/>
          <p:cNvSpPr txBox="true"/>
          <p:nvPr/>
        </p:nvSpPr>
        <p:spPr>
          <a:xfrm rot="0">
            <a:off x="3775524" y="739370"/>
            <a:ext cx="10736952" cy="1258712"/>
          </a:xfrm>
          <a:prstGeom prst="rect">
            <a:avLst/>
          </a:prstGeom>
        </p:spPr>
        <p:txBody>
          <a:bodyPr anchor="t" rtlCol="false" tIns="0" lIns="0" bIns="0" rIns="0">
            <a:spAutoFit/>
          </a:bodyPr>
          <a:lstStyle/>
          <a:p>
            <a:pPr algn="r">
              <a:lnSpc>
                <a:spcPts val="9031"/>
              </a:lnSpc>
            </a:pPr>
            <a:r>
              <a:rPr lang="en-US" sz="10262" spc="-205">
                <a:solidFill>
                  <a:srgbClr val="14110F"/>
                </a:solidFill>
                <a:latin typeface="Roboto Bold"/>
              </a:rPr>
              <a:t>Recommendations</a:t>
            </a:r>
          </a:p>
        </p:txBody>
      </p:sp>
      <p:sp>
        <p:nvSpPr>
          <p:cNvPr name="TextBox 5" id="5"/>
          <p:cNvSpPr txBox="true"/>
          <p:nvPr/>
        </p:nvSpPr>
        <p:spPr>
          <a:xfrm rot="0">
            <a:off x="1283427" y="7010822"/>
            <a:ext cx="3090505" cy="438150"/>
          </a:xfrm>
          <a:prstGeom prst="rect">
            <a:avLst/>
          </a:prstGeom>
        </p:spPr>
        <p:txBody>
          <a:bodyPr anchor="t" rtlCol="false" tIns="0" lIns="0" bIns="0" rIns="0">
            <a:spAutoFit/>
          </a:bodyPr>
          <a:lstStyle/>
          <a:p>
            <a:pPr algn="just">
              <a:lnSpc>
                <a:spcPts val="3359"/>
              </a:lnSpc>
            </a:pPr>
            <a:r>
              <a:rPr lang="en-US" sz="2799">
                <a:solidFill>
                  <a:srgbClr val="FFFFFF"/>
                </a:solidFill>
                <a:latin typeface="Roboto Bold Italics"/>
              </a:rPr>
              <a:t>Exit-Intent Pop-ups</a:t>
            </a:r>
          </a:p>
        </p:txBody>
      </p:sp>
      <p:sp>
        <p:nvSpPr>
          <p:cNvPr name="AutoShape 6" id="6"/>
          <p:cNvSpPr/>
          <p:nvPr/>
        </p:nvSpPr>
        <p:spPr>
          <a:xfrm rot="0">
            <a:off x="10258383" y="2836282"/>
            <a:ext cx="5670449" cy="967025"/>
          </a:xfrm>
          <a:prstGeom prst="rect">
            <a:avLst/>
          </a:prstGeom>
          <a:solidFill>
            <a:srgbClr val="BD1926"/>
          </a:solidFill>
        </p:spPr>
      </p:sp>
      <p:sp>
        <p:nvSpPr>
          <p:cNvPr name="TextBox 7" id="7"/>
          <p:cNvSpPr txBox="true"/>
          <p:nvPr/>
        </p:nvSpPr>
        <p:spPr>
          <a:xfrm rot="0">
            <a:off x="10459393" y="3059717"/>
            <a:ext cx="5287479" cy="438150"/>
          </a:xfrm>
          <a:prstGeom prst="rect">
            <a:avLst/>
          </a:prstGeom>
        </p:spPr>
        <p:txBody>
          <a:bodyPr anchor="t" rtlCol="false" tIns="0" lIns="0" bIns="0" rIns="0">
            <a:spAutoFit/>
          </a:bodyPr>
          <a:lstStyle/>
          <a:p>
            <a:pPr algn="just">
              <a:lnSpc>
                <a:spcPts val="3359"/>
              </a:lnSpc>
            </a:pPr>
            <a:r>
              <a:rPr lang="en-US" sz="2799">
                <a:solidFill>
                  <a:srgbClr val="FFFFFF"/>
                </a:solidFill>
                <a:latin typeface="Roboto Bold Italics"/>
              </a:rPr>
              <a:t>Personalization</a:t>
            </a:r>
          </a:p>
        </p:txBody>
      </p:sp>
      <p:grpSp>
        <p:nvGrpSpPr>
          <p:cNvPr name="Group 8" id="8"/>
          <p:cNvGrpSpPr/>
          <p:nvPr/>
        </p:nvGrpSpPr>
        <p:grpSpPr>
          <a:xfrm rot="0">
            <a:off x="14152963" y="9538188"/>
            <a:ext cx="558312" cy="558312"/>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54F29"/>
            </a:solidFill>
          </p:spPr>
        </p:sp>
      </p:grpSp>
      <p:grpSp>
        <p:nvGrpSpPr>
          <p:cNvPr name="Group 10" id="10"/>
          <p:cNvGrpSpPr/>
          <p:nvPr/>
        </p:nvGrpSpPr>
        <p:grpSpPr>
          <a:xfrm rot="0">
            <a:off x="14954680" y="9538188"/>
            <a:ext cx="558312" cy="558312"/>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862C"/>
            </a:solidFill>
          </p:spPr>
        </p:sp>
      </p:grpSp>
      <p:grpSp>
        <p:nvGrpSpPr>
          <p:cNvPr name="Group 12" id="12"/>
          <p:cNvGrpSpPr/>
          <p:nvPr/>
        </p:nvGrpSpPr>
        <p:grpSpPr>
          <a:xfrm rot="0">
            <a:off x="15756397" y="9538188"/>
            <a:ext cx="558312" cy="558312"/>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754B"/>
            </a:solidFill>
          </p:spPr>
        </p:sp>
      </p:grpSp>
      <p:grpSp>
        <p:nvGrpSpPr>
          <p:cNvPr name="Group 14" id="14"/>
          <p:cNvGrpSpPr/>
          <p:nvPr/>
        </p:nvGrpSpPr>
        <p:grpSpPr>
          <a:xfrm rot="0">
            <a:off x="16558113" y="9538188"/>
            <a:ext cx="558312" cy="558312"/>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D1926"/>
            </a:solidFill>
          </p:spPr>
        </p:sp>
      </p:grpSp>
      <p:sp>
        <p:nvSpPr>
          <p:cNvPr name="TextBox 16" id="16"/>
          <p:cNvSpPr txBox="true"/>
          <p:nvPr/>
        </p:nvSpPr>
        <p:spPr>
          <a:xfrm rot="0">
            <a:off x="759910" y="7933760"/>
            <a:ext cx="6208029" cy="2091690"/>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14110F"/>
                </a:solidFill>
                <a:latin typeface="Roboto Bold"/>
              </a:rPr>
              <a:t>Implement exit-intent pop-ups with special offers or discounts to capture visitors who are about to leave the site.</a:t>
            </a:r>
          </a:p>
          <a:p>
            <a:pPr algn="just" marL="518160" indent="-259080" lvl="1">
              <a:lnSpc>
                <a:spcPts val="3359"/>
              </a:lnSpc>
              <a:buFont typeface="Arial"/>
              <a:buChar char="•"/>
            </a:pPr>
            <a:r>
              <a:rPr lang="en-US" sz="2400">
                <a:solidFill>
                  <a:srgbClr val="14110F"/>
                </a:solidFill>
                <a:latin typeface="Roboto Bold"/>
              </a:rPr>
              <a:t>Use these pop-ups strategically to re-engage potential customers.</a:t>
            </a:r>
          </a:p>
        </p:txBody>
      </p:sp>
      <p:sp>
        <p:nvSpPr>
          <p:cNvPr name="TextBox 17" id="17"/>
          <p:cNvSpPr txBox="true"/>
          <p:nvPr/>
        </p:nvSpPr>
        <p:spPr>
          <a:xfrm rot="0">
            <a:off x="10105953" y="4001014"/>
            <a:ext cx="5857171" cy="2510840"/>
          </a:xfrm>
          <a:prstGeom prst="rect">
            <a:avLst/>
          </a:prstGeom>
        </p:spPr>
        <p:txBody>
          <a:bodyPr anchor="t" rtlCol="false" tIns="0" lIns="0" bIns="0" rIns="0">
            <a:spAutoFit/>
          </a:bodyPr>
          <a:lstStyle/>
          <a:p>
            <a:pPr algn="just" marL="517739" indent="-258869" lvl="1">
              <a:lnSpc>
                <a:spcPts val="3357"/>
              </a:lnSpc>
              <a:buFont typeface="Arial"/>
              <a:buChar char="•"/>
            </a:pPr>
            <a:r>
              <a:rPr lang="en-US" sz="2398">
                <a:solidFill>
                  <a:srgbClr val="14110F"/>
                </a:solidFill>
                <a:latin typeface="Roboto Bold"/>
              </a:rPr>
              <a:t>Use data to personalize content, recommendations, and offers based on user preferences and behavior.</a:t>
            </a:r>
          </a:p>
          <a:p>
            <a:pPr algn="just" marL="517739" indent="-258869" lvl="1">
              <a:lnSpc>
                <a:spcPts val="3357"/>
              </a:lnSpc>
              <a:buFont typeface="Arial"/>
              <a:buChar char="•"/>
            </a:pPr>
            <a:r>
              <a:rPr lang="en-US" sz="2398">
                <a:solidFill>
                  <a:srgbClr val="14110F"/>
                </a:solidFill>
                <a:latin typeface="Roboto Bold"/>
              </a:rPr>
              <a:t>Personalization can enhance the user experience and increase the likelihood of conversion.</a:t>
            </a:r>
          </a:p>
        </p:txBody>
      </p:sp>
      <p:sp>
        <p:nvSpPr>
          <p:cNvPr name="AutoShape 18" id="18"/>
          <p:cNvSpPr/>
          <p:nvPr/>
        </p:nvSpPr>
        <p:spPr>
          <a:xfrm rot="0">
            <a:off x="1028700" y="2869217"/>
            <a:ext cx="5670449" cy="967025"/>
          </a:xfrm>
          <a:prstGeom prst="rect">
            <a:avLst/>
          </a:prstGeom>
          <a:solidFill>
            <a:srgbClr val="BD1926"/>
          </a:solidFill>
        </p:spPr>
      </p:sp>
      <p:sp>
        <p:nvSpPr>
          <p:cNvPr name="TextBox 19" id="19"/>
          <p:cNvSpPr txBox="true"/>
          <p:nvPr/>
        </p:nvSpPr>
        <p:spPr>
          <a:xfrm rot="0">
            <a:off x="1283427" y="3155607"/>
            <a:ext cx="4984195" cy="438150"/>
          </a:xfrm>
          <a:prstGeom prst="rect">
            <a:avLst/>
          </a:prstGeom>
        </p:spPr>
        <p:txBody>
          <a:bodyPr anchor="t" rtlCol="false" tIns="0" lIns="0" bIns="0" rIns="0">
            <a:spAutoFit/>
          </a:bodyPr>
          <a:lstStyle/>
          <a:p>
            <a:pPr algn="just">
              <a:lnSpc>
                <a:spcPts val="3359"/>
              </a:lnSpc>
            </a:pPr>
            <a:r>
              <a:rPr lang="en-US" sz="2799">
                <a:solidFill>
                  <a:srgbClr val="FFFFFF"/>
                </a:solidFill>
                <a:latin typeface="Roboto Bold Italics"/>
              </a:rPr>
              <a:t>Mobile Optimization</a:t>
            </a:r>
          </a:p>
        </p:txBody>
      </p:sp>
      <p:sp>
        <p:nvSpPr>
          <p:cNvPr name="AutoShape 20" id="20"/>
          <p:cNvSpPr/>
          <p:nvPr/>
        </p:nvSpPr>
        <p:spPr>
          <a:xfrm rot="0">
            <a:off x="10292675" y="6766710"/>
            <a:ext cx="5670449" cy="967025"/>
          </a:xfrm>
          <a:prstGeom prst="rect">
            <a:avLst/>
          </a:prstGeom>
          <a:solidFill>
            <a:srgbClr val="BD1926"/>
          </a:solidFill>
        </p:spPr>
      </p:sp>
      <p:sp>
        <p:nvSpPr>
          <p:cNvPr name="TextBox 21" id="21"/>
          <p:cNvSpPr txBox="true"/>
          <p:nvPr/>
        </p:nvSpPr>
        <p:spPr>
          <a:xfrm rot="0">
            <a:off x="10474635" y="7021622"/>
            <a:ext cx="5488489" cy="438150"/>
          </a:xfrm>
          <a:prstGeom prst="rect">
            <a:avLst/>
          </a:prstGeom>
        </p:spPr>
        <p:txBody>
          <a:bodyPr anchor="t" rtlCol="false" tIns="0" lIns="0" bIns="0" rIns="0">
            <a:spAutoFit/>
          </a:bodyPr>
          <a:lstStyle/>
          <a:p>
            <a:pPr>
              <a:lnSpc>
                <a:spcPts val="3359"/>
              </a:lnSpc>
            </a:pPr>
            <a:r>
              <a:rPr lang="en-US" sz="2799">
                <a:solidFill>
                  <a:srgbClr val="FFFFFF"/>
                </a:solidFill>
                <a:latin typeface="Roboto Bold Italics"/>
              </a:rPr>
              <a:t>Optimized Forms</a:t>
            </a:r>
          </a:p>
        </p:txBody>
      </p:sp>
      <p:sp>
        <p:nvSpPr>
          <p:cNvPr name="TextBox 22" id="22"/>
          <p:cNvSpPr txBox="true"/>
          <p:nvPr/>
        </p:nvSpPr>
        <p:spPr>
          <a:xfrm rot="0">
            <a:off x="10105953" y="7933760"/>
            <a:ext cx="6299731" cy="2091690"/>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14110F"/>
                </a:solidFill>
                <a:latin typeface="Roboto Bold"/>
              </a:rPr>
              <a:t>Streamline and optimize checkout or form-filling processes.</a:t>
            </a:r>
          </a:p>
          <a:p>
            <a:pPr algn="just" marL="518160" indent="-259080" lvl="1">
              <a:lnSpc>
                <a:spcPts val="3359"/>
              </a:lnSpc>
              <a:buFont typeface="Arial"/>
              <a:buChar char="•"/>
            </a:pPr>
            <a:r>
              <a:rPr lang="en-US" sz="2400">
                <a:solidFill>
                  <a:srgbClr val="14110F"/>
                </a:solidFill>
                <a:latin typeface="Roboto Bold"/>
              </a:rPr>
              <a:t>Minimize the number of form fields and use inline validation to reduce friction.</a:t>
            </a:r>
          </a:p>
          <a:p>
            <a:pPr algn="just">
              <a:lnSpc>
                <a:spcPts val="3359"/>
              </a:lnSpc>
            </a:pPr>
          </a:p>
        </p:txBody>
      </p:sp>
      <p:sp>
        <p:nvSpPr>
          <p:cNvPr name="TextBox 23" id="23"/>
          <p:cNvSpPr txBox="true"/>
          <p:nvPr/>
        </p:nvSpPr>
        <p:spPr>
          <a:xfrm rot="0">
            <a:off x="673252" y="4068254"/>
            <a:ext cx="6381345" cy="2091690"/>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14110F"/>
                </a:solidFill>
                <a:latin typeface="Roboto Bold"/>
              </a:rPr>
              <a:t>Optimize the website for mobile users, as an increasing number of people browse and shop on mobile devices.</a:t>
            </a:r>
          </a:p>
          <a:p>
            <a:pPr algn="just" marL="518160" indent="-259080" lvl="1">
              <a:lnSpc>
                <a:spcPts val="3359"/>
              </a:lnSpc>
              <a:buFont typeface="Arial"/>
              <a:buChar char="•"/>
            </a:pPr>
            <a:r>
              <a:rPr lang="en-US" sz="2400">
                <a:solidFill>
                  <a:srgbClr val="14110F"/>
                </a:solidFill>
                <a:latin typeface="Roboto Bold"/>
              </a:rPr>
              <a:t>Ensure that all elements, including forms and CTAs, are mobile-friendly.</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585646" y="-105938"/>
            <a:ext cx="19359476" cy="2011450"/>
          </a:xfrm>
          <a:prstGeom prst="rect">
            <a:avLst/>
          </a:prstGeom>
          <a:solidFill>
            <a:srgbClr val="BD1926"/>
          </a:solidFill>
        </p:spPr>
      </p:sp>
      <p:sp>
        <p:nvSpPr>
          <p:cNvPr name="TextBox 3" id="3"/>
          <p:cNvSpPr txBox="true"/>
          <p:nvPr/>
        </p:nvSpPr>
        <p:spPr>
          <a:xfrm rot="0">
            <a:off x="529432" y="347042"/>
            <a:ext cx="8066351" cy="1034969"/>
          </a:xfrm>
          <a:prstGeom prst="rect">
            <a:avLst/>
          </a:prstGeom>
        </p:spPr>
        <p:txBody>
          <a:bodyPr anchor="t" rtlCol="false" tIns="0" lIns="0" bIns="0" rIns="0">
            <a:spAutoFit/>
          </a:bodyPr>
          <a:lstStyle/>
          <a:p>
            <a:pPr>
              <a:lnSpc>
                <a:spcPts val="7455"/>
              </a:lnSpc>
            </a:pPr>
            <a:r>
              <a:rPr lang="en-US" sz="8472" spc="-169">
                <a:solidFill>
                  <a:srgbClr val="FFFFFF"/>
                </a:solidFill>
                <a:latin typeface="Roboto Bold"/>
              </a:rPr>
              <a:t>3. REVENUE</a:t>
            </a:r>
          </a:p>
        </p:txBody>
      </p:sp>
      <p:sp>
        <p:nvSpPr>
          <p:cNvPr name="AutoShape 4" id="4"/>
          <p:cNvSpPr/>
          <p:nvPr/>
        </p:nvSpPr>
        <p:spPr>
          <a:xfrm rot="0">
            <a:off x="290302" y="2537687"/>
            <a:ext cx="17858829" cy="1145362"/>
          </a:xfrm>
          <a:prstGeom prst="rect">
            <a:avLst/>
          </a:prstGeom>
          <a:solidFill>
            <a:srgbClr val="CB754B"/>
          </a:solidFill>
        </p:spPr>
      </p:sp>
      <p:sp>
        <p:nvSpPr>
          <p:cNvPr name="TextBox 5" id="5"/>
          <p:cNvSpPr txBox="true"/>
          <p:nvPr/>
        </p:nvSpPr>
        <p:spPr>
          <a:xfrm rot="0">
            <a:off x="508397" y="2797223"/>
            <a:ext cx="17656889" cy="885825"/>
          </a:xfrm>
          <a:prstGeom prst="rect">
            <a:avLst/>
          </a:prstGeom>
        </p:spPr>
        <p:txBody>
          <a:bodyPr anchor="t" rtlCol="false" tIns="0" lIns="0" bIns="0" rIns="0">
            <a:spAutoFit/>
          </a:bodyPr>
          <a:lstStyle/>
          <a:p>
            <a:pPr>
              <a:lnSpc>
                <a:spcPts val="3485"/>
              </a:lnSpc>
            </a:pPr>
            <a:r>
              <a:rPr lang="en-US" sz="2904">
                <a:solidFill>
                  <a:srgbClr val="FFFFFF"/>
                </a:solidFill>
                <a:latin typeface="Roboto Bold Italics"/>
              </a:rPr>
              <a:t>Revenue is a vital metric used to gauge a company's financial health and success. </a:t>
            </a:r>
          </a:p>
          <a:p>
            <a:pPr>
              <a:lnSpc>
                <a:spcPts val="3485"/>
              </a:lnSpc>
            </a:pPr>
          </a:p>
        </p:txBody>
      </p:sp>
      <p:sp>
        <p:nvSpPr>
          <p:cNvPr name="AutoShape 6" id="6"/>
          <p:cNvSpPr/>
          <p:nvPr/>
        </p:nvSpPr>
        <p:spPr>
          <a:xfrm rot="0">
            <a:off x="274147" y="4054523"/>
            <a:ext cx="17891139" cy="1305842"/>
          </a:xfrm>
          <a:prstGeom prst="rect">
            <a:avLst/>
          </a:prstGeom>
          <a:solidFill>
            <a:srgbClr val="CB754B"/>
          </a:solidFill>
        </p:spPr>
      </p:sp>
      <p:sp>
        <p:nvSpPr>
          <p:cNvPr name="AutoShape 7" id="7"/>
          <p:cNvSpPr/>
          <p:nvPr/>
        </p:nvSpPr>
        <p:spPr>
          <a:xfrm rot="0">
            <a:off x="223641" y="5865190"/>
            <a:ext cx="17858829" cy="1372346"/>
          </a:xfrm>
          <a:prstGeom prst="rect">
            <a:avLst/>
          </a:prstGeom>
          <a:solidFill>
            <a:srgbClr val="CB754B"/>
          </a:solidFill>
        </p:spPr>
      </p:sp>
      <p:sp>
        <p:nvSpPr>
          <p:cNvPr name="TextBox 8" id="8"/>
          <p:cNvSpPr txBox="true"/>
          <p:nvPr/>
        </p:nvSpPr>
        <p:spPr>
          <a:xfrm rot="0">
            <a:off x="529432" y="4388815"/>
            <a:ext cx="17422639" cy="885825"/>
          </a:xfrm>
          <a:prstGeom prst="rect">
            <a:avLst/>
          </a:prstGeom>
        </p:spPr>
        <p:txBody>
          <a:bodyPr anchor="t" rtlCol="false" tIns="0" lIns="0" bIns="0" rIns="0">
            <a:spAutoFit/>
          </a:bodyPr>
          <a:lstStyle/>
          <a:p>
            <a:pPr>
              <a:lnSpc>
                <a:spcPts val="3485"/>
              </a:lnSpc>
            </a:pPr>
            <a:r>
              <a:rPr lang="en-US" sz="2904">
                <a:solidFill>
                  <a:srgbClr val="FFFFFF"/>
                </a:solidFill>
                <a:latin typeface="Roboto Bold Italics"/>
              </a:rPr>
              <a:t>It informs stakeholders about profitability, supports goal-setting, and aids in marketing ROI analysis. </a:t>
            </a:r>
          </a:p>
          <a:p>
            <a:pPr>
              <a:lnSpc>
                <a:spcPts val="3485"/>
              </a:lnSpc>
            </a:pPr>
          </a:p>
        </p:txBody>
      </p:sp>
      <p:sp>
        <p:nvSpPr>
          <p:cNvPr name="TextBox 9" id="9"/>
          <p:cNvSpPr txBox="true"/>
          <p:nvPr/>
        </p:nvSpPr>
        <p:spPr>
          <a:xfrm rot="0">
            <a:off x="432140" y="6131890"/>
            <a:ext cx="17422639" cy="1323975"/>
          </a:xfrm>
          <a:prstGeom prst="rect">
            <a:avLst/>
          </a:prstGeom>
        </p:spPr>
        <p:txBody>
          <a:bodyPr anchor="t" rtlCol="false" tIns="0" lIns="0" bIns="0" rIns="0">
            <a:spAutoFit/>
          </a:bodyPr>
          <a:lstStyle/>
          <a:p>
            <a:pPr algn="just">
              <a:lnSpc>
                <a:spcPts val="3485"/>
              </a:lnSpc>
            </a:pPr>
            <a:r>
              <a:rPr lang="en-US" sz="2904">
                <a:solidFill>
                  <a:srgbClr val="FFFFFF"/>
                </a:solidFill>
                <a:latin typeface="Roboto Bold Italics"/>
              </a:rPr>
              <a:t>Revenue is key for benchmarking, product performance evaluation, and making informed operational decisions. </a:t>
            </a:r>
          </a:p>
          <a:p>
            <a:pPr algn="just">
              <a:lnSpc>
                <a:spcPts val="3485"/>
              </a:lnSpc>
            </a:pPr>
          </a:p>
        </p:txBody>
      </p:sp>
      <p:sp>
        <p:nvSpPr>
          <p:cNvPr name="AutoShape 10" id="10"/>
          <p:cNvSpPr/>
          <p:nvPr/>
        </p:nvSpPr>
        <p:spPr>
          <a:xfrm rot="0">
            <a:off x="255950" y="7693990"/>
            <a:ext cx="17858829" cy="1564310"/>
          </a:xfrm>
          <a:prstGeom prst="rect">
            <a:avLst/>
          </a:prstGeom>
          <a:solidFill>
            <a:srgbClr val="CB754B"/>
          </a:solidFill>
        </p:spPr>
      </p:sp>
      <p:sp>
        <p:nvSpPr>
          <p:cNvPr name="TextBox 11" id="11"/>
          <p:cNvSpPr txBox="true"/>
          <p:nvPr/>
        </p:nvSpPr>
        <p:spPr>
          <a:xfrm rot="0">
            <a:off x="441736" y="7821634"/>
            <a:ext cx="17422639" cy="1323975"/>
          </a:xfrm>
          <a:prstGeom prst="rect">
            <a:avLst/>
          </a:prstGeom>
        </p:spPr>
        <p:txBody>
          <a:bodyPr anchor="t" rtlCol="false" tIns="0" lIns="0" bIns="0" rIns="0">
            <a:spAutoFit/>
          </a:bodyPr>
          <a:lstStyle/>
          <a:p>
            <a:pPr algn="just">
              <a:lnSpc>
                <a:spcPts val="3485"/>
              </a:lnSpc>
            </a:pPr>
            <a:r>
              <a:rPr lang="en-US" sz="2904">
                <a:solidFill>
                  <a:srgbClr val="FFFFFF"/>
                </a:solidFill>
                <a:latin typeface="Roboto Bold Italics"/>
              </a:rPr>
              <a:t>In essence, it is a comprehensive indicator crucial for financial planning, industry comparison, and effective communication with investors and stakeholders.</a:t>
            </a:r>
          </a:p>
          <a:p>
            <a:pPr algn="ctr">
              <a:lnSpc>
                <a:spcPts val="3485"/>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1E5"/>
        </a:solidFill>
      </p:bgPr>
    </p:bg>
    <p:spTree>
      <p:nvGrpSpPr>
        <p:cNvPr id="1" name=""/>
        <p:cNvGrpSpPr/>
        <p:nvPr/>
      </p:nvGrpSpPr>
      <p:grpSpPr>
        <a:xfrm>
          <a:off x="0" y="0"/>
          <a:ext cx="0" cy="0"/>
          <a:chOff x="0" y="0"/>
          <a:chExt cx="0" cy="0"/>
        </a:xfrm>
      </p:grpSpPr>
      <p:sp>
        <p:nvSpPr>
          <p:cNvPr name="Freeform 2" id="2"/>
          <p:cNvSpPr/>
          <p:nvPr/>
        </p:nvSpPr>
        <p:spPr>
          <a:xfrm flipH="false" flipV="false" rot="0">
            <a:off x="15364832" y="8687230"/>
            <a:ext cx="5846336" cy="3199540"/>
          </a:xfrm>
          <a:custGeom>
            <a:avLst/>
            <a:gdLst/>
            <a:ahLst/>
            <a:cxnLst/>
            <a:rect r="r" b="b" t="t" l="l"/>
            <a:pathLst>
              <a:path h="3199540" w="5846336">
                <a:moveTo>
                  <a:pt x="0" y="0"/>
                </a:moveTo>
                <a:lnTo>
                  <a:pt x="5846336" y="0"/>
                </a:lnTo>
                <a:lnTo>
                  <a:pt x="5846336" y="3199540"/>
                </a:lnTo>
                <a:lnTo>
                  <a:pt x="0" y="31995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41671" y="560021"/>
            <a:ext cx="5044496" cy="874700"/>
            <a:chOff x="0" y="0"/>
            <a:chExt cx="1328592" cy="230374"/>
          </a:xfrm>
        </p:grpSpPr>
        <p:sp>
          <p:nvSpPr>
            <p:cNvPr name="Freeform 4" id="4"/>
            <p:cNvSpPr/>
            <p:nvPr/>
          </p:nvSpPr>
          <p:spPr>
            <a:xfrm flipH="false" flipV="false" rot="0">
              <a:off x="0" y="0"/>
              <a:ext cx="1328592" cy="230374"/>
            </a:xfrm>
            <a:custGeom>
              <a:avLst/>
              <a:gdLst/>
              <a:ahLst/>
              <a:cxnLst/>
              <a:rect r="r" b="b" t="t" l="l"/>
              <a:pathLst>
                <a:path h="230374" w="1328592">
                  <a:moveTo>
                    <a:pt x="0" y="0"/>
                  </a:moveTo>
                  <a:lnTo>
                    <a:pt x="1328592" y="0"/>
                  </a:lnTo>
                  <a:lnTo>
                    <a:pt x="1328592" y="230374"/>
                  </a:lnTo>
                  <a:lnTo>
                    <a:pt x="0" y="230374"/>
                  </a:lnTo>
                  <a:close/>
                </a:path>
              </a:pathLst>
            </a:custGeom>
            <a:solidFill>
              <a:srgbClr val="BD1926"/>
            </a:solidFill>
            <a:ln cap="sq">
              <a:noFill/>
              <a:prstDash val="solid"/>
              <a:miter/>
            </a:ln>
          </p:spPr>
        </p:sp>
        <p:sp>
          <p:nvSpPr>
            <p:cNvPr name="TextBox 5" id="5"/>
            <p:cNvSpPr txBox="true"/>
            <p:nvPr/>
          </p:nvSpPr>
          <p:spPr>
            <a:xfrm>
              <a:off x="0" y="-66675"/>
              <a:ext cx="1328592" cy="297049"/>
            </a:xfrm>
            <a:prstGeom prst="rect">
              <a:avLst/>
            </a:prstGeom>
          </p:spPr>
          <p:txBody>
            <a:bodyPr anchor="ctr" rtlCol="false" tIns="50800" lIns="50800" bIns="50800" rIns="50800"/>
            <a:lstStyle/>
            <a:p>
              <a:pPr algn="ctr" marL="0" indent="0" lvl="0">
                <a:lnSpc>
                  <a:spcPts val="5795"/>
                </a:lnSpc>
                <a:spcBef>
                  <a:spcPct val="0"/>
                </a:spcBef>
              </a:pPr>
              <a:r>
                <a:rPr lang="en-US" sz="4200" spc="424">
                  <a:solidFill>
                    <a:srgbClr val="FFFFFF"/>
                  </a:solidFill>
                  <a:latin typeface="DM Sans Bold"/>
                </a:rPr>
                <a:t>REVENUE </a:t>
              </a:r>
            </a:p>
          </p:txBody>
        </p:sp>
      </p:grpSp>
      <p:sp>
        <p:nvSpPr>
          <p:cNvPr name="Freeform 6" id="6"/>
          <p:cNvSpPr/>
          <p:nvPr/>
        </p:nvSpPr>
        <p:spPr>
          <a:xfrm flipH="false" flipV="false" rot="0">
            <a:off x="1455941" y="3244414"/>
            <a:ext cx="15376117" cy="6424959"/>
          </a:xfrm>
          <a:custGeom>
            <a:avLst/>
            <a:gdLst/>
            <a:ahLst/>
            <a:cxnLst/>
            <a:rect r="r" b="b" t="t" l="l"/>
            <a:pathLst>
              <a:path h="6424959" w="15376117">
                <a:moveTo>
                  <a:pt x="0" y="0"/>
                </a:moveTo>
                <a:lnTo>
                  <a:pt x="15376118" y="0"/>
                </a:lnTo>
                <a:lnTo>
                  <a:pt x="15376118" y="6424959"/>
                </a:lnTo>
                <a:lnTo>
                  <a:pt x="0" y="6424959"/>
                </a:lnTo>
                <a:lnTo>
                  <a:pt x="0" y="0"/>
                </a:lnTo>
                <a:close/>
              </a:path>
            </a:pathLst>
          </a:custGeom>
          <a:blipFill>
            <a:blip r:embed="rId4"/>
            <a:stretch>
              <a:fillRect l="0" t="0" r="-749" b="0"/>
            </a:stretch>
          </a:blipFill>
        </p:spPr>
      </p:sp>
      <p:sp>
        <p:nvSpPr>
          <p:cNvPr name="TextBox 7" id="7"/>
          <p:cNvSpPr txBox="true"/>
          <p:nvPr/>
        </p:nvSpPr>
        <p:spPr>
          <a:xfrm rot="0">
            <a:off x="6255565" y="560021"/>
            <a:ext cx="11608593" cy="1314450"/>
          </a:xfrm>
          <a:prstGeom prst="rect">
            <a:avLst/>
          </a:prstGeom>
        </p:spPr>
        <p:txBody>
          <a:bodyPr anchor="t" rtlCol="false" tIns="0" lIns="0" bIns="0" rIns="0">
            <a:spAutoFit/>
          </a:bodyPr>
          <a:lstStyle/>
          <a:p>
            <a:pPr marL="624687" indent="-312344" lvl="1">
              <a:lnSpc>
                <a:spcPts val="3472"/>
              </a:lnSpc>
              <a:buFont typeface="Arial"/>
              <a:buChar char="•"/>
            </a:pPr>
            <a:r>
              <a:rPr lang="en-US" sz="2893" spc="144">
                <a:solidFill>
                  <a:srgbClr val="512F0E"/>
                </a:solidFill>
                <a:latin typeface="DM Sans"/>
              </a:rPr>
              <a:t>The data reveals a slight transformation in acquisition metrics from October 2021 to October 2022, indicating a 10.07% decrease in revenue.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1E5"/>
        </a:solidFill>
      </p:bgPr>
    </p:bg>
    <p:spTree>
      <p:nvGrpSpPr>
        <p:cNvPr id="1" name=""/>
        <p:cNvGrpSpPr/>
        <p:nvPr/>
      </p:nvGrpSpPr>
      <p:grpSpPr>
        <a:xfrm>
          <a:off x="0" y="0"/>
          <a:ext cx="0" cy="0"/>
          <a:chOff x="0" y="0"/>
          <a:chExt cx="0" cy="0"/>
        </a:xfrm>
      </p:grpSpPr>
      <p:sp>
        <p:nvSpPr>
          <p:cNvPr name="Freeform 2" id="2"/>
          <p:cNvSpPr/>
          <p:nvPr/>
        </p:nvSpPr>
        <p:spPr>
          <a:xfrm flipH="false" flipV="false" rot="0">
            <a:off x="15364832" y="8687230"/>
            <a:ext cx="5846336" cy="3199540"/>
          </a:xfrm>
          <a:custGeom>
            <a:avLst/>
            <a:gdLst/>
            <a:ahLst/>
            <a:cxnLst/>
            <a:rect r="r" b="b" t="t" l="l"/>
            <a:pathLst>
              <a:path h="3199540" w="5846336">
                <a:moveTo>
                  <a:pt x="0" y="0"/>
                </a:moveTo>
                <a:lnTo>
                  <a:pt x="5846336" y="0"/>
                </a:lnTo>
                <a:lnTo>
                  <a:pt x="5846336" y="3199540"/>
                </a:lnTo>
                <a:lnTo>
                  <a:pt x="0" y="31995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41671" y="560021"/>
            <a:ext cx="5044496" cy="874700"/>
            <a:chOff x="0" y="0"/>
            <a:chExt cx="1328592" cy="230374"/>
          </a:xfrm>
        </p:grpSpPr>
        <p:sp>
          <p:nvSpPr>
            <p:cNvPr name="Freeform 4" id="4"/>
            <p:cNvSpPr/>
            <p:nvPr/>
          </p:nvSpPr>
          <p:spPr>
            <a:xfrm flipH="false" flipV="false" rot="0">
              <a:off x="0" y="0"/>
              <a:ext cx="1328592" cy="230374"/>
            </a:xfrm>
            <a:custGeom>
              <a:avLst/>
              <a:gdLst/>
              <a:ahLst/>
              <a:cxnLst/>
              <a:rect r="r" b="b" t="t" l="l"/>
              <a:pathLst>
                <a:path h="230374" w="1328592">
                  <a:moveTo>
                    <a:pt x="0" y="0"/>
                  </a:moveTo>
                  <a:lnTo>
                    <a:pt x="1328592" y="0"/>
                  </a:lnTo>
                  <a:lnTo>
                    <a:pt x="1328592" y="230374"/>
                  </a:lnTo>
                  <a:lnTo>
                    <a:pt x="0" y="230374"/>
                  </a:lnTo>
                  <a:close/>
                </a:path>
              </a:pathLst>
            </a:custGeom>
            <a:solidFill>
              <a:srgbClr val="BD1926"/>
            </a:solidFill>
            <a:ln cap="sq">
              <a:noFill/>
              <a:prstDash val="solid"/>
              <a:miter/>
            </a:ln>
          </p:spPr>
        </p:sp>
        <p:sp>
          <p:nvSpPr>
            <p:cNvPr name="TextBox 5" id="5"/>
            <p:cNvSpPr txBox="true"/>
            <p:nvPr/>
          </p:nvSpPr>
          <p:spPr>
            <a:xfrm>
              <a:off x="0" y="-66675"/>
              <a:ext cx="1328592" cy="297049"/>
            </a:xfrm>
            <a:prstGeom prst="rect">
              <a:avLst/>
            </a:prstGeom>
          </p:spPr>
          <p:txBody>
            <a:bodyPr anchor="ctr" rtlCol="false" tIns="50800" lIns="50800" bIns="50800" rIns="50800"/>
            <a:lstStyle/>
            <a:p>
              <a:pPr algn="ctr" marL="0" indent="0" lvl="0">
                <a:lnSpc>
                  <a:spcPts val="5795"/>
                </a:lnSpc>
                <a:spcBef>
                  <a:spcPct val="0"/>
                </a:spcBef>
              </a:pPr>
              <a:r>
                <a:rPr lang="en-US" sz="4200" spc="424">
                  <a:solidFill>
                    <a:srgbClr val="FFFFFF"/>
                  </a:solidFill>
                  <a:latin typeface="DM Sans Bold"/>
                </a:rPr>
                <a:t>REVENUE </a:t>
              </a:r>
            </a:p>
          </p:txBody>
        </p:sp>
      </p:grpSp>
      <p:sp>
        <p:nvSpPr>
          <p:cNvPr name="Freeform 6" id="6"/>
          <p:cNvSpPr/>
          <p:nvPr/>
        </p:nvSpPr>
        <p:spPr>
          <a:xfrm flipH="false" flipV="false" rot="0">
            <a:off x="801568" y="3654131"/>
            <a:ext cx="16684865" cy="5808306"/>
          </a:xfrm>
          <a:custGeom>
            <a:avLst/>
            <a:gdLst/>
            <a:ahLst/>
            <a:cxnLst/>
            <a:rect r="r" b="b" t="t" l="l"/>
            <a:pathLst>
              <a:path h="5808306" w="16684865">
                <a:moveTo>
                  <a:pt x="0" y="0"/>
                </a:moveTo>
                <a:lnTo>
                  <a:pt x="16684864" y="0"/>
                </a:lnTo>
                <a:lnTo>
                  <a:pt x="16684864" y="5808306"/>
                </a:lnTo>
                <a:lnTo>
                  <a:pt x="0" y="5808306"/>
                </a:lnTo>
                <a:lnTo>
                  <a:pt x="0" y="0"/>
                </a:lnTo>
                <a:close/>
              </a:path>
            </a:pathLst>
          </a:custGeom>
          <a:blipFill>
            <a:blip r:embed="rId4"/>
            <a:stretch>
              <a:fillRect l="0" t="0" r="0" b="0"/>
            </a:stretch>
          </a:blipFill>
        </p:spPr>
      </p:sp>
      <p:sp>
        <p:nvSpPr>
          <p:cNvPr name="TextBox 7" id="7"/>
          <p:cNvSpPr txBox="true"/>
          <p:nvPr/>
        </p:nvSpPr>
        <p:spPr>
          <a:xfrm rot="0">
            <a:off x="5896449" y="386971"/>
            <a:ext cx="12215729" cy="2190750"/>
          </a:xfrm>
          <a:prstGeom prst="rect">
            <a:avLst/>
          </a:prstGeom>
        </p:spPr>
        <p:txBody>
          <a:bodyPr anchor="t" rtlCol="false" tIns="0" lIns="0" bIns="0" rIns="0">
            <a:spAutoFit/>
          </a:bodyPr>
          <a:lstStyle/>
          <a:p>
            <a:pPr marL="623955" indent="-311978" lvl="1">
              <a:lnSpc>
                <a:spcPts val="3468"/>
              </a:lnSpc>
              <a:buFont typeface="Arial"/>
              <a:buChar char="•"/>
            </a:pPr>
            <a:r>
              <a:rPr lang="en-US" sz="2890">
                <a:solidFill>
                  <a:srgbClr val="000000"/>
                </a:solidFill>
                <a:latin typeface="DM Sans"/>
              </a:rPr>
              <a:t>The revenue through direct channel has seen a drastic decrease  from October 2021 to October 2022.</a:t>
            </a:r>
          </a:p>
          <a:p>
            <a:pPr marL="623955" indent="-311978" lvl="1">
              <a:lnSpc>
                <a:spcPts val="3468"/>
              </a:lnSpc>
              <a:buFont typeface="Arial"/>
              <a:buChar char="•"/>
            </a:pPr>
            <a:r>
              <a:rPr lang="en-US" sz="2890">
                <a:solidFill>
                  <a:srgbClr val="000000"/>
                </a:solidFill>
                <a:latin typeface="DM Sans"/>
              </a:rPr>
              <a:t>Paid search can see an increment whereas Affiliates has been decreased.</a:t>
            </a:r>
          </a:p>
          <a:p>
            <a:pPr>
              <a:lnSpc>
                <a:spcPts val="3468"/>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rot="0">
            <a:off x="1028700" y="6766710"/>
            <a:ext cx="5670449" cy="967025"/>
          </a:xfrm>
          <a:prstGeom prst="rect">
            <a:avLst/>
          </a:prstGeom>
          <a:solidFill>
            <a:srgbClr val="BD1926"/>
          </a:solidFill>
        </p:spPr>
      </p:sp>
      <p:sp>
        <p:nvSpPr>
          <p:cNvPr name="TextBox 4" id="4"/>
          <p:cNvSpPr txBox="true"/>
          <p:nvPr/>
        </p:nvSpPr>
        <p:spPr>
          <a:xfrm rot="0">
            <a:off x="3775524" y="739370"/>
            <a:ext cx="10736952" cy="1258712"/>
          </a:xfrm>
          <a:prstGeom prst="rect">
            <a:avLst/>
          </a:prstGeom>
        </p:spPr>
        <p:txBody>
          <a:bodyPr anchor="t" rtlCol="false" tIns="0" lIns="0" bIns="0" rIns="0">
            <a:spAutoFit/>
          </a:bodyPr>
          <a:lstStyle/>
          <a:p>
            <a:pPr algn="r">
              <a:lnSpc>
                <a:spcPts val="9031"/>
              </a:lnSpc>
            </a:pPr>
            <a:r>
              <a:rPr lang="en-US" sz="10262" spc="-205">
                <a:solidFill>
                  <a:srgbClr val="14110F"/>
                </a:solidFill>
                <a:latin typeface="Roboto Bold"/>
              </a:rPr>
              <a:t>Recommendations</a:t>
            </a:r>
          </a:p>
        </p:txBody>
      </p:sp>
      <p:sp>
        <p:nvSpPr>
          <p:cNvPr name="TextBox 5" id="5"/>
          <p:cNvSpPr txBox="true"/>
          <p:nvPr/>
        </p:nvSpPr>
        <p:spPr>
          <a:xfrm rot="0">
            <a:off x="1283427" y="6821597"/>
            <a:ext cx="4984195" cy="857250"/>
          </a:xfrm>
          <a:prstGeom prst="rect">
            <a:avLst/>
          </a:prstGeom>
        </p:spPr>
        <p:txBody>
          <a:bodyPr anchor="t" rtlCol="false" tIns="0" lIns="0" bIns="0" rIns="0">
            <a:spAutoFit/>
          </a:bodyPr>
          <a:lstStyle/>
          <a:p>
            <a:pPr algn="just">
              <a:lnSpc>
                <a:spcPts val="3359"/>
              </a:lnSpc>
            </a:pPr>
            <a:r>
              <a:rPr lang="en-US" sz="2799">
                <a:solidFill>
                  <a:srgbClr val="FFFFFF"/>
                </a:solidFill>
                <a:latin typeface="Roboto Bold Italics"/>
              </a:rPr>
              <a:t>Optimize SEO and Online Presence</a:t>
            </a:r>
          </a:p>
        </p:txBody>
      </p:sp>
      <p:sp>
        <p:nvSpPr>
          <p:cNvPr name="AutoShape 6" id="6"/>
          <p:cNvSpPr/>
          <p:nvPr/>
        </p:nvSpPr>
        <p:spPr>
          <a:xfrm rot="0">
            <a:off x="10258383" y="2836282"/>
            <a:ext cx="5670449" cy="967025"/>
          </a:xfrm>
          <a:prstGeom prst="rect">
            <a:avLst/>
          </a:prstGeom>
          <a:solidFill>
            <a:srgbClr val="BD1926"/>
          </a:solidFill>
        </p:spPr>
      </p:sp>
      <p:sp>
        <p:nvSpPr>
          <p:cNvPr name="TextBox 7" id="7"/>
          <p:cNvSpPr txBox="true"/>
          <p:nvPr/>
        </p:nvSpPr>
        <p:spPr>
          <a:xfrm rot="0">
            <a:off x="10449868" y="3059717"/>
            <a:ext cx="5287479" cy="438150"/>
          </a:xfrm>
          <a:prstGeom prst="rect">
            <a:avLst/>
          </a:prstGeom>
        </p:spPr>
        <p:txBody>
          <a:bodyPr anchor="t" rtlCol="false" tIns="0" lIns="0" bIns="0" rIns="0">
            <a:spAutoFit/>
          </a:bodyPr>
          <a:lstStyle/>
          <a:p>
            <a:pPr algn="just">
              <a:lnSpc>
                <a:spcPts val="3359"/>
              </a:lnSpc>
            </a:pPr>
            <a:r>
              <a:rPr lang="en-US" sz="2799">
                <a:solidFill>
                  <a:srgbClr val="FFFFFF"/>
                </a:solidFill>
                <a:latin typeface="Roboto Bold Italics"/>
              </a:rPr>
              <a:t>Cross-Selling and Up-Selling</a:t>
            </a:r>
          </a:p>
        </p:txBody>
      </p:sp>
      <p:grpSp>
        <p:nvGrpSpPr>
          <p:cNvPr name="Group 8" id="8"/>
          <p:cNvGrpSpPr/>
          <p:nvPr/>
        </p:nvGrpSpPr>
        <p:grpSpPr>
          <a:xfrm rot="0">
            <a:off x="14152963" y="9538188"/>
            <a:ext cx="558312" cy="558312"/>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54F29"/>
            </a:solidFill>
          </p:spPr>
        </p:sp>
      </p:grpSp>
      <p:grpSp>
        <p:nvGrpSpPr>
          <p:cNvPr name="Group 10" id="10"/>
          <p:cNvGrpSpPr/>
          <p:nvPr/>
        </p:nvGrpSpPr>
        <p:grpSpPr>
          <a:xfrm rot="0">
            <a:off x="14954680" y="9538188"/>
            <a:ext cx="558312" cy="558312"/>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862C"/>
            </a:solidFill>
          </p:spPr>
        </p:sp>
      </p:grpSp>
      <p:grpSp>
        <p:nvGrpSpPr>
          <p:cNvPr name="Group 12" id="12"/>
          <p:cNvGrpSpPr/>
          <p:nvPr/>
        </p:nvGrpSpPr>
        <p:grpSpPr>
          <a:xfrm rot="0">
            <a:off x="15756397" y="9538188"/>
            <a:ext cx="558312" cy="558312"/>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754B"/>
            </a:solidFill>
          </p:spPr>
        </p:sp>
      </p:grpSp>
      <p:grpSp>
        <p:nvGrpSpPr>
          <p:cNvPr name="Group 14" id="14"/>
          <p:cNvGrpSpPr/>
          <p:nvPr/>
        </p:nvGrpSpPr>
        <p:grpSpPr>
          <a:xfrm rot="0">
            <a:off x="16558113" y="9538188"/>
            <a:ext cx="558312" cy="558312"/>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D1926"/>
            </a:solidFill>
          </p:spPr>
        </p:sp>
      </p:grpSp>
      <p:sp>
        <p:nvSpPr>
          <p:cNvPr name="TextBox 16" id="16"/>
          <p:cNvSpPr txBox="true"/>
          <p:nvPr/>
        </p:nvSpPr>
        <p:spPr>
          <a:xfrm rot="0">
            <a:off x="759910" y="7933760"/>
            <a:ext cx="6208029" cy="2091690"/>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14110F"/>
                </a:solidFill>
                <a:latin typeface="Roboto Bold"/>
              </a:rPr>
              <a:t>Improve search engine optimization (SEO) to enhance visibility on search engines.</a:t>
            </a:r>
          </a:p>
          <a:p>
            <a:pPr algn="just" marL="518160" indent="-259080" lvl="1">
              <a:lnSpc>
                <a:spcPts val="3359"/>
              </a:lnSpc>
              <a:buFont typeface="Arial"/>
              <a:buChar char="•"/>
            </a:pPr>
            <a:r>
              <a:rPr lang="en-US" sz="2400">
                <a:solidFill>
                  <a:srgbClr val="14110F"/>
                </a:solidFill>
                <a:latin typeface="Roboto Bold"/>
              </a:rPr>
              <a:t>Leverage online platforms and marketplaces to reach new customers.</a:t>
            </a:r>
          </a:p>
        </p:txBody>
      </p:sp>
      <p:sp>
        <p:nvSpPr>
          <p:cNvPr name="TextBox 17" id="17"/>
          <p:cNvSpPr txBox="true"/>
          <p:nvPr/>
        </p:nvSpPr>
        <p:spPr>
          <a:xfrm rot="0">
            <a:off x="10076423" y="4057843"/>
            <a:ext cx="6238285" cy="2091740"/>
          </a:xfrm>
          <a:prstGeom prst="rect">
            <a:avLst/>
          </a:prstGeom>
        </p:spPr>
        <p:txBody>
          <a:bodyPr anchor="t" rtlCol="false" tIns="0" lIns="0" bIns="0" rIns="0">
            <a:spAutoFit/>
          </a:bodyPr>
          <a:lstStyle/>
          <a:p>
            <a:pPr algn="just" marL="517739" indent="-258869" lvl="1">
              <a:lnSpc>
                <a:spcPts val="3357"/>
              </a:lnSpc>
              <a:buFont typeface="Arial"/>
              <a:buChar char="•"/>
            </a:pPr>
            <a:r>
              <a:rPr lang="en-US" sz="2398">
                <a:solidFill>
                  <a:srgbClr val="14110F"/>
                </a:solidFill>
                <a:latin typeface="Roboto Bold"/>
              </a:rPr>
              <a:t>Implement cross-selling strategies to encourage customers to purchase related or complementary products.</a:t>
            </a:r>
          </a:p>
          <a:p>
            <a:pPr algn="just" marL="517739" indent="-258869" lvl="1">
              <a:lnSpc>
                <a:spcPts val="3357"/>
              </a:lnSpc>
              <a:buFont typeface="Arial"/>
              <a:buChar char="•"/>
            </a:pPr>
            <a:r>
              <a:rPr lang="en-US" sz="2398">
                <a:solidFill>
                  <a:srgbClr val="14110F"/>
                </a:solidFill>
                <a:latin typeface="Roboto Bold"/>
              </a:rPr>
              <a:t>Use up-selling techniques to promote higher-end or upgraded products.</a:t>
            </a:r>
          </a:p>
        </p:txBody>
      </p:sp>
      <p:sp>
        <p:nvSpPr>
          <p:cNvPr name="AutoShape 18" id="18"/>
          <p:cNvSpPr/>
          <p:nvPr/>
        </p:nvSpPr>
        <p:spPr>
          <a:xfrm rot="0">
            <a:off x="1028700" y="2869217"/>
            <a:ext cx="6025897" cy="967025"/>
          </a:xfrm>
          <a:prstGeom prst="rect">
            <a:avLst/>
          </a:prstGeom>
          <a:solidFill>
            <a:srgbClr val="BD1926"/>
          </a:solidFill>
        </p:spPr>
      </p:sp>
      <p:sp>
        <p:nvSpPr>
          <p:cNvPr name="TextBox 19" id="19"/>
          <p:cNvSpPr txBox="true"/>
          <p:nvPr/>
        </p:nvSpPr>
        <p:spPr>
          <a:xfrm rot="0">
            <a:off x="1283427" y="2927007"/>
            <a:ext cx="4984195" cy="857250"/>
          </a:xfrm>
          <a:prstGeom prst="rect">
            <a:avLst/>
          </a:prstGeom>
        </p:spPr>
        <p:txBody>
          <a:bodyPr anchor="t" rtlCol="false" tIns="0" lIns="0" bIns="0" rIns="0">
            <a:spAutoFit/>
          </a:bodyPr>
          <a:lstStyle/>
          <a:p>
            <a:pPr algn="just">
              <a:lnSpc>
                <a:spcPts val="3359"/>
              </a:lnSpc>
            </a:pPr>
            <a:r>
              <a:rPr lang="en-US" sz="2799">
                <a:solidFill>
                  <a:srgbClr val="FFFFFF"/>
                </a:solidFill>
                <a:latin typeface="Roboto Bold Italics"/>
              </a:rPr>
              <a:t>Implement Effective Pricing Strategies</a:t>
            </a:r>
          </a:p>
        </p:txBody>
      </p:sp>
      <p:sp>
        <p:nvSpPr>
          <p:cNvPr name="AutoShape 20" id="20"/>
          <p:cNvSpPr/>
          <p:nvPr/>
        </p:nvSpPr>
        <p:spPr>
          <a:xfrm rot="0">
            <a:off x="10292675" y="6766710"/>
            <a:ext cx="5670449" cy="967025"/>
          </a:xfrm>
          <a:prstGeom prst="rect">
            <a:avLst/>
          </a:prstGeom>
          <a:solidFill>
            <a:srgbClr val="BD1926"/>
          </a:solidFill>
        </p:spPr>
      </p:sp>
      <p:sp>
        <p:nvSpPr>
          <p:cNvPr name="TextBox 21" id="21"/>
          <p:cNvSpPr txBox="true"/>
          <p:nvPr/>
        </p:nvSpPr>
        <p:spPr>
          <a:xfrm rot="0">
            <a:off x="10445105" y="7021622"/>
            <a:ext cx="5488489" cy="438150"/>
          </a:xfrm>
          <a:prstGeom prst="rect">
            <a:avLst/>
          </a:prstGeom>
        </p:spPr>
        <p:txBody>
          <a:bodyPr anchor="t" rtlCol="false" tIns="0" lIns="0" bIns="0" rIns="0">
            <a:spAutoFit/>
          </a:bodyPr>
          <a:lstStyle/>
          <a:p>
            <a:pPr>
              <a:lnSpc>
                <a:spcPts val="3359"/>
              </a:lnSpc>
            </a:pPr>
            <a:r>
              <a:rPr lang="en-US" sz="2799">
                <a:solidFill>
                  <a:srgbClr val="FFFFFF"/>
                </a:solidFill>
                <a:latin typeface="Roboto Bold Italics"/>
              </a:rPr>
              <a:t>Collaborate with Partners</a:t>
            </a:r>
          </a:p>
        </p:txBody>
      </p:sp>
      <p:sp>
        <p:nvSpPr>
          <p:cNvPr name="TextBox 22" id="22"/>
          <p:cNvSpPr txBox="true"/>
          <p:nvPr/>
        </p:nvSpPr>
        <p:spPr>
          <a:xfrm rot="0">
            <a:off x="10105953" y="7724210"/>
            <a:ext cx="6299731" cy="2510790"/>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14110F"/>
                </a:solidFill>
                <a:latin typeface="Roboto Bold"/>
              </a:rPr>
              <a:t>Explore partnerships with other businesses to expand their reach or offer joint promotions.</a:t>
            </a:r>
          </a:p>
          <a:p>
            <a:pPr algn="just" marL="518160" indent="-259080" lvl="1">
              <a:lnSpc>
                <a:spcPts val="3359"/>
              </a:lnSpc>
              <a:buFont typeface="Arial"/>
              <a:buChar char="•"/>
            </a:pPr>
            <a:r>
              <a:rPr lang="en-US" sz="2400">
                <a:solidFill>
                  <a:srgbClr val="14110F"/>
                </a:solidFill>
                <a:latin typeface="Roboto Bold"/>
              </a:rPr>
              <a:t>Collaborate with influencers or affiliates to reach new audiences.</a:t>
            </a:r>
          </a:p>
          <a:p>
            <a:pPr algn="just">
              <a:lnSpc>
                <a:spcPts val="3359"/>
              </a:lnSpc>
            </a:pPr>
          </a:p>
        </p:txBody>
      </p:sp>
      <p:sp>
        <p:nvSpPr>
          <p:cNvPr name="TextBox 23" id="23"/>
          <p:cNvSpPr txBox="true"/>
          <p:nvPr/>
        </p:nvSpPr>
        <p:spPr>
          <a:xfrm rot="0">
            <a:off x="673252" y="3858704"/>
            <a:ext cx="6381345" cy="2510790"/>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14110F"/>
                </a:solidFill>
                <a:latin typeface="Roboto Bold"/>
              </a:rPr>
              <a:t>Ensure that landing pages are relevant to the traffic sources sending users to the site.</a:t>
            </a:r>
            <a:r>
              <a:rPr lang="en-US" sz="2400">
                <a:solidFill>
                  <a:srgbClr val="14110F"/>
                </a:solidFill>
                <a:latin typeface="Roboto Bold"/>
              </a:rPr>
              <a:t> </a:t>
            </a:r>
          </a:p>
          <a:p>
            <a:pPr algn="just" marL="518160" indent="-259080" lvl="1">
              <a:lnSpc>
                <a:spcPts val="3359"/>
              </a:lnSpc>
              <a:buFont typeface="Arial"/>
              <a:buChar char="•"/>
            </a:pPr>
            <a:r>
              <a:rPr lang="en-US" sz="2400">
                <a:solidFill>
                  <a:srgbClr val="14110F"/>
                </a:solidFill>
                <a:latin typeface="Roboto Bold"/>
              </a:rPr>
              <a:t>Match the content of advertisements or search results to the content on the landing page.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AutoShape 2" id="2"/>
          <p:cNvSpPr/>
          <p:nvPr/>
        </p:nvSpPr>
        <p:spPr>
          <a:xfrm rot="0">
            <a:off x="1028700" y="8929932"/>
            <a:ext cx="8115300" cy="0"/>
          </a:xfrm>
          <a:prstGeom prst="line">
            <a:avLst/>
          </a:prstGeom>
          <a:ln cap="rnd" w="381000">
            <a:solidFill>
              <a:srgbClr val="F8862C"/>
            </a:solidFill>
            <a:prstDash val="solid"/>
            <a:headEnd type="none" len="sm" w="sm"/>
            <a:tailEnd type="none" len="sm" w="sm"/>
          </a:ln>
        </p:spPr>
      </p:sp>
      <p:grpSp>
        <p:nvGrpSpPr>
          <p:cNvPr name="Group 3" id="3"/>
          <p:cNvGrpSpPr/>
          <p:nvPr/>
        </p:nvGrpSpPr>
        <p:grpSpPr>
          <a:xfrm rot="0">
            <a:off x="819614" y="0"/>
            <a:ext cx="8115300" cy="10287000"/>
            <a:chOff x="0" y="0"/>
            <a:chExt cx="10820400" cy="13716000"/>
          </a:xfrm>
        </p:grpSpPr>
        <p:pic>
          <p:nvPicPr>
            <p:cNvPr name="Picture 4" id="4"/>
            <p:cNvPicPr>
              <a:picLocks noChangeAspect="true"/>
            </p:cNvPicPr>
            <p:nvPr/>
          </p:nvPicPr>
          <p:blipFill>
            <a:blip r:embed="rId2"/>
            <a:srcRect l="10555" t="0" r="10555" b="0"/>
            <a:stretch>
              <a:fillRect/>
            </a:stretch>
          </p:blipFill>
          <p:spPr>
            <a:xfrm flipH="false" flipV="false">
              <a:off x="0" y="0"/>
              <a:ext cx="10820400" cy="13716000"/>
            </a:xfrm>
            <a:prstGeom prst="rect">
              <a:avLst/>
            </a:prstGeom>
          </p:spPr>
        </p:pic>
      </p:grpSp>
      <p:sp>
        <p:nvSpPr>
          <p:cNvPr name="AutoShape 5" id="5"/>
          <p:cNvSpPr/>
          <p:nvPr/>
        </p:nvSpPr>
        <p:spPr>
          <a:xfrm rot="0">
            <a:off x="10564527" y="2156315"/>
            <a:ext cx="6304248" cy="2939560"/>
          </a:xfrm>
          <a:prstGeom prst="rect">
            <a:avLst/>
          </a:prstGeom>
          <a:solidFill>
            <a:srgbClr val="BD1926"/>
          </a:solidFill>
        </p:spPr>
      </p:sp>
      <p:grpSp>
        <p:nvGrpSpPr>
          <p:cNvPr name="Group 6" id="6"/>
          <p:cNvGrpSpPr/>
          <p:nvPr/>
        </p:nvGrpSpPr>
        <p:grpSpPr>
          <a:xfrm rot="-5400000">
            <a:off x="16310463" y="5870822"/>
            <a:ext cx="331010" cy="33101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D1926"/>
            </a:solidFill>
          </p:spPr>
        </p:sp>
      </p:grpSp>
      <p:grpSp>
        <p:nvGrpSpPr>
          <p:cNvPr name="Group 8" id="8"/>
          <p:cNvGrpSpPr/>
          <p:nvPr/>
        </p:nvGrpSpPr>
        <p:grpSpPr>
          <a:xfrm rot="-5400000">
            <a:off x="16310463" y="6390369"/>
            <a:ext cx="331010" cy="33101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D1926"/>
            </a:solidFill>
          </p:spPr>
        </p:sp>
      </p:grpSp>
      <p:grpSp>
        <p:nvGrpSpPr>
          <p:cNvPr name="Group 10" id="10"/>
          <p:cNvGrpSpPr/>
          <p:nvPr/>
        </p:nvGrpSpPr>
        <p:grpSpPr>
          <a:xfrm rot="-5400000">
            <a:off x="16310463" y="6909917"/>
            <a:ext cx="331010" cy="33101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D1926"/>
            </a:solidFill>
          </p:spPr>
        </p:sp>
      </p:grpSp>
      <p:grpSp>
        <p:nvGrpSpPr>
          <p:cNvPr name="Group 12" id="12"/>
          <p:cNvGrpSpPr/>
          <p:nvPr/>
        </p:nvGrpSpPr>
        <p:grpSpPr>
          <a:xfrm rot="-5400000">
            <a:off x="16310463" y="7429464"/>
            <a:ext cx="331010" cy="33101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D1926"/>
            </a:solidFill>
          </p:spPr>
        </p:sp>
      </p:grpSp>
      <p:grpSp>
        <p:nvGrpSpPr>
          <p:cNvPr name="Group 14" id="14"/>
          <p:cNvGrpSpPr/>
          <p:nvPr/>
        </p:nvGrpSpPr>
        <p:grpSpPr>
          <a:xfrm rot="-5400000">
            <a:off x="16310463" y="7949011"/>
            <a:ext cx="331010" cy="331010"/>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D1926"/>
            </a:solidFill>
          </p:spPr>
        </p:sp>
      </p:grpSp>
      <p:grpSp>
        <p:nvGrpSpPr>
          <p:cNvPr name="Group 16" id="16"/>
          <p:cNvGrpSpPr/>
          <p:nvPr/>
        </p:nvGrpSpPr>
        <p:grpSpPr>
          <a:xfrm rot="-5400000">
            <a:off x="16310463" y="8468559"/>
            <a:ext cx="331010" cy="331010"/>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D1926"/>
            </a:solidFill>
          </p:spPr>
        </p:sp>
      </p:grpSp>
      <p:sp>
        <p:nvSpPr>
          <p:cNvPr name="TextBox 18" id="18"/>
          <p:cNvSpPr txBox="true"/>
          <p:nvPr/>
        </p:nvSpPr>
        <p:spPr>
          <a:xfrm rot="0">
            <a:off x="10229698" y="3171130"/>
            <a:ext cx="5448280" cy="1100429"/>
          </a:xfrm>
          <a:prstGeom prst="rect">
            <a:avLst/>
          </a:prstGeom>
        </p:spPr>
        <p:txBody>
          <a:bodyPr anchor="t" rtlCol="false" tIns="0" lIns="0" bIns="0" rIns="0">
            <a:spAutoFit/>
          </a:bodyPr>
          <a:lstStyle/>
          <a:p>
            <a:pPr algn="r">
              <a:lnSpc>
                <a:spcPts val="7946"/>
              </a:lnSpc>
            </a:pPr>
            <a:r>
              <a:rPr lang="en-US" sz="9030" spc="-180">
                <a:solidFill>
                  <a:srgbClr val="FFFFFF"/>
                </a:solidFill>
                <a:latin typeface="Roboto Bold"/>
              </a:rPr>
              <a:t> Agenda</a:t>
            </a:r>
          </a:p>
        </p:txBody>
      </p:sp>
      <p:sp>
        <p:nvSpPr>
          <p:cNvPr name="TextBox 19" id="19"/>
          <p:cNvSpPr txBox="true"/>
          <p:nvPr/>
        </p:nvSpPr>
        <p:spPr>
          <a:xfrm rot="0">
            <a:off x="10194620" y="5693329"/>
            <a:ext cx="5956585" cy="3736606"/>
          </a:xfrm>
          <a:prstGeom prst="rect">
            <a:avLst/>
          </a:prstGeom>
        </p:spPr>
        <p:txBody>
          <a:bodyPr anchor="t" rtlCol="false" tIns="0" lIns="0" bIns="0" rIns="0">
            <a:spAutoFit/>
          </a:bodyPr>
          <a:lstStyle/>
          <a:p>
            <a:pPr algn="r">
              <a:lnSpc>
                <a:spcPts val="4274"/>
              </a:lnSpc>
            </a:pPr>
            <a:r>
              <a:rPr lang="en-US" sz="3143">
                <a:solidFill>
                  <a:srgbClr val="F8862C"/>
                </a:solidFill>
                <a:latin typeface="Arimo Bold Italics"/>
              </a:rPr>
              <a:t>Company Overview</a:t>
            </a:r>
          </a:p>
          <a:p>
            <a:pPr algn="r">
              <a:lnSpc>
                <a:spcPts val="4274"/>
              </a:lnSpc>
            </a:pPr>
            <a:r>
              <a:rPr lang="en-US" sz="3143">
                <a:solidFill>
                  <a:srgbClr val="F8862C"/>
                </a:solidFill>
                <a:latin typeface="Arimo Bold Italics"/>
              </a:rPr>
              <a:t>Sales strategy</a:t>
            </a:r>
          </a:p>
          <a:p>
            <a:pPr algn="r">
              <a:lnSpc>
                <a:spcPts val="4274"/>
              </a:lnSpc>
            </a:pPr>
            <a:r>
              <a:rPr lang="en-US" sz="3143">
                <a:solidFill>
                  <a:srgbClr val="F8862C"/>
                </a:solidFill>
                <a:latin typeface="Arimo Bold Italics"/>
              </a:rPr>
              <a:t>Objectives</a:t>
            </a:r>
          </a:p>
          <a:p>
            <a:pPr algn="r">
              <a:lnSpc>
                <a:spcPts val="4274"/>
              </a:lnSpc>
            </a:pPr>
            <a:r>
              <a:rPr lang="en-US" sz="3143">
                <a:solidFill>
                  <a:srgbClr val="F8862C"/>
                </a:solidFill>
                <a:latin typeface="Arimo Bold Italics"/>
              </a:rPr>
              <a:t>Key Performance Indicators</a:t>
            </a:r>
          </a:p>
          <a:p>
            <a:pPr algn="r">
              <a:lnSpc>
                <a:spcPts val="4274"/>
              </a:lnSpc>
            </a:pPr>
            <a:r>
              <a:rPr lang="en-US" sz="3143">
                <a:solidFill>
                  <a:srgbClr val="F8862C"/>
                </a:solidFill>
                <a:latin typeface="Arimo Bold Italics"/>
              </a:rPr>
              <a:t>Inferences</a:t>
            </a:r>
          </a:p>
          <a:p>
            <a:pPr algn="r">
              <a:lnSpc>
                <a:spcPts val="4274"/>
              </a:lnSpc>
            </a:pPr>
            <a:r>
              <a:rPr lang="en-US" sz="3143">
                <a:solidFill>
                  <a:srgbClr val="F8862C"/>
                </a:solidFill>
                <a:latin typeface="Arimo Bold Italics"/>
              </a:rPr>
              <a:t>Recommendations</a:t>
            </a:r>
          </a:p>
          <a:p>
            <a:pPr algn="r">
              <a:lnSpc>
                <a:spcPts val="4274"/>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5491" y="6090443"/>
            <a:ext cx="725740" cy="725740"/>
          </a:xfrm>
          <a:custGeom>
            <a:avLst/>
            <a:gdLst/>
            <a:ahLst/>
            <a:cxnLst/>
            <a:rect r="r" b="b" t="t" l="l"/>
            <a:pathLst>
              <a:path h="725740" w="725740">
                <a:moveTo>
                  <a:pt x="0" y="0"/>
                </a:moveTo>
                <a:lnTo>
                  <a:pt x="725740" y="0"/>
                </a:lnTo>
                <a:lnTo>
                  <a:pt x="725740" y="725740"/>
                </a:lnTo>
                <a:lnTo>
                  <a:pt x="0" y="7257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56791" y="3469021"/>
            <a:ext cx="9578872" cy="6694325"/>
          </a:xfrm>
          <a:custGeom>
            <a:avLst/>
            <a:gdLst/>
            <a:ahLst/>
            <a:cxnLst/>
            <a:rect r="r" b="b" t="t" l="l"/>
            <a:pathLst>
              <a:path h="6694325" w="9578872">
                <a:moveTo>
                  <a:pt x="0" y="0"/>
                </a:moveTo>
                <a:lnTo>
                  <a:pt x="9578872" y="0"/>
                </a:lnTo>
                <a:lnTo>
                  <a:pt x="9578872" y="6694325"/>
                </a:lnTo>
                <a:lnTo>
                  <a:pt x="0" y="6694325"/>
                </a:lnTo>
                <a:lnTo>
                  <a:pt x="0" y="0"/>
                </a:lnTo>
                <a:close/>
              </a:path>
            </a:pathLst>
          </a:custGeom>
          <a:blipFill>
            <a:blip r:embed="rId4"/>
            <a:stretch>
              <a:fillRect l="-7386" t="-141651" r="-5795" b="-8637"/>
            </a:stretch>
          </a:blipFill>
        </p:spPr>
      </p:sp>
      <p:sp>
        <p:nvSpPr>
          <p:cNvPr name="Freeform 4" id="4"/>
          <p:cNvSpPr/>
          <p:nvPr/>
        </p:nvSpPr>
        <p:spPr>
          <a:xfrm flipH="false" flipV="false" rot="0">
            <a:off x="-950247" y="-106283"/>
            <a:ext cx="8186634" cy="8186634"/>
          </a:xfrm>
          <a:custGeom>
            <a:avLst/>
            <a:gdLst/>
            <a:ahLst/>
            <a:cxnLst/>
            <a:rect r="r" b="b" t="t" l="l"/>
            <a:pathLst>
              <a:path h="8186634" w="8186634">
                <a:moveTo>
                  <a:pt x="0" y="0"/>
                </a:moveTo>
                <a:lnTo>
                  <a:pt x="8186634" y="0"/>
                </a:lnTo>
                <a:lnTo>
                  <a:pt x="8186634" y="8186633"/>
                </a:lnTo>
                <a:lnTo>
                  <a:pt x="0" y="8186633"/>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1E5"/>
        </a:solidFill>
      </p:bgPr>
    </p:bg>
    <p:spTree>
      <p:nvGrpSpPr>
        <p:cNvPr id="1" name=""/>
        <p:cNvGrpSpPr/>
        <p:nvPr/>
      </p:nvGrpSpPr>
      <p:grpSpPr>
        <a:xfrm>
          <a:off x="0" y="0"/>
          <a:ext cx="0" cy="0"/>
          <a:chOff x="0" y="0"/>
          <a:chExt cx="0" cy="0"/>
        </a:xfrm>
      </p:grpSpPr>
      <p:sp>
        <p:nvSpPr>
          <p:cNvPr name="AutoShape 2" id="2"/>
          <p:cNvSpPr/>
          <p:nvPr/>
        </p:nvSpPr>
        <p:spPr>
          <a:xfrm>
            <a:off x="6819588" y="1940812"/>
            <a:ext cx="4648825" cy="0"/>
          </a:xfrm>
          <a:prstGeom prst="line">
            <a:avLst/>
          </a:prstGeom>
          <a:ln cap="rnd" w="47625">
            <a:solidFill>
              <a:srgbClr val="F8862C"/>
            </a:solidFill>
            <a:prstDash val="solid"/>
            <a:headEnd type="none" len="sm" w="sm"/>
            <a:tailEnd type="none" len="sm" w="sm"/>
          </a:ln>
        </p:spPr>
      </p:sp>
      <p:sp>
        <p:nvSpPr>
          <p:cNvPr name="TextBox 3" id="3"/>
          <p:cNvSpPr txBox="true"/>
          <p:nvPr/>
        </p:nvSpPr>
        <p:spPr>
          <a:xfrm rot="0">
            <a:off x="515645" y="2592072"/>
            <a:ext cx="7904668" cy="7434580"/>
          </a:xfrm>
          <a:prstGeom prst="rect">
            <a:avLst/>
          </a:prstGeom>
        </p:spPr>
        <p:txBody>
          <a:bodyPr anchor="t" rtlCol="false" tIns="0" lIns="0" bIns="0" rIns="0">
            <a:spAutoFit/>
          </a:bodyPr>
          <a:lstStyle/>
          <a:p>
            <a:pPr algn="just" marL="604521" indent="-302261" lvl="1">
              <a:lnSpc>
                <a:spcPts val="3920"/>
              </a:lnSpc>
              <a:buFont typeface="Arial"/>
              <a:buChar char="•"/>
            </a:pPr>
            <a:r>
              <a:rPr lang="en-US" sz="2800" spc="140">
                <a:solidFill>
                  <a:srgbClr val="14110F"/>
                </a:solidFill>
                <a:latin typeface="Arimo Bold"/>
              </a:rPr>
              <a:t>Target Corporation is a well-established retail chain that operates across the United States, known for its diverse range of products and commitment to quality and style.</a:t>
            </a:r>
          </a:p>
          <a:p>
            <a:pPr algn="just" marL="604521" indent="-302261" lvl="1">
              <a:lnSpc>
                <a:spcPts val="3920"/>
              </a:lnSpc>
              <a:buFont typeface="Arial"/>
              <a:buChar char="•"/>
            </a:pPr>
            <a:r>
              <a:rPr lang="en-US" sz="2800" spc="140">
                <a:solidFill>
                  <a:srgbClr val="14110F"/>
                </a:solidFill>
                <a:latin typeface="Arimo Bold"/>
              </a:rPr>
              <a:t>F</a:t>
            </a:r>
            <a:r>
              <a:rPr lang="en-US" sz="2800" spc="140">
                <a:solidFill>
                  <a:srgbClr val="14110F"/>
                </a:solidFill>
                <a:latin typeface="Arimo Bold"/>
              </a:rPr>
              <a:t>ounded in 1902</a:t>
            </a:r>
          </a:p>
          <a:p>
            <a:pPr algn="just" marL="604521" indent="-302261" lvl="1">
              <a:lnSpc>
                <a:spcPts val="3920"/>
              </a:lnSpc>
              <a:buFont typeface="Arial"/>
              <a:buChar char="•"/>
            </a:pPr>
            <a:r>
              <a:rPr lang="en-US" sz="2800" spc="140">
                <a:solidFill>
                  <a:srgbClr val="14110F"/>
                </a:solidFill>
                <a:latin typeface="Arimo Bold"/>
              </a:rPr>
              <a:t>Target has a rich history of providing customers with a wide array of goods, including clothing, electronics, household essentials, groceries, and more.</a:t>
            </a:r>
          </a:p>
          <a:p>
            <a:pPr algn="just" marL="604521" indent="-302261" lvl="1">
              <a:lnSpc>
                <a:spcPts val="3920"/>
              </a:lnSpc>
              <a:buFont typeface="Arial"/>
              <a:buChar char="•"/>
            </a:pPr>
            <a:r>
              <a:rPr lang="en-US" sz="2800" spc="140">
                <a:solidFill>
                  <a:srgbClr val="14110F"/>
                </a:solidFill>
                <a:latin typeface="Arimo Bold"/>
              </a:rPr>
              <a:t>Headquarters: Minneapolis, Minnesota</a:t>
            </a:r>
          </a:p>
          <a:p>
            <a:pPr algn="just" marL="604521" indent="-302261" lvl="1">
              <a:lnSpc>
                <a:spcPts val="3920"/>
              </a:lnSpc>
              <a:buFont typeface="Arial"/>
              <a:buChar char="•"/>
            </a:pPr>
            <a:r>
              <a:rPr lang="en-US" sz="2800" spc="140">
                <a:solidFill>
                  <a:srgbClr val="14110F"/>
                </a:solidFill>
                <a:latin typeface="Arimo Bold"/>
              </a:rPr>
              <a:t>The company operates over 2000 stores and employs more than 400,000 people.</a:t>
            </a:r>
          </a:p>
        </p:txBody>
      </p:sp>
      <p:sp>
        <p:nvSpPr>
          <p:cNvPr name="Freeform 4" id="4"/>
          <p:cNvSpPr/>
          <p:nvPr/>
        </p:nvSpPr>
        <p:spPr>
          <a:xfrm flipH="false" flipV="false" rot="0">
            <a:off x="9144000" y="2859233"/>
            <a:ext cx="10450136" cy="6153218"/>
          </a:xfrm>
          <a:custGeom>
            <a:avLst/>
            <a:gdLst/>
            <a:ahLst/>
            <a:cxnLst/>
            <a:rect r="r" b="b" t="t" l="l"/>
            <a:pathLst>
              <a:path h="6153218" w="10450136">
                <a:moveTo>
                  <a:pt x="0" y="0"/>
                </a:moveTo>
                <a:lnTo>
                  <a:pt x="10450136" y="0"/>
                </a:lnTo>
                <a:lnTo>
                  <a:pt x="10450136" y="6153217"/>
                </a:lnTo>
                <a:lnTo>
                  <a:pt x="0" y="6153217"/>
                </a:lnTo>
                <a:lnTo>
                  <a:pt x="0" y="0"/>
                </a:lnTo>
                <a:close/>
              </a:path>
            </a:pathLst>
          </a:custGeom>
          <a:blipFill>
            <a:blip r:embed="rId2"/>
            <a:stretch>
              <a:fillRect l="-7396" t="0" r="-13708" b="0"/>
            </a:stretch>
          </a:blipFill>
        </p:spPr>
      </p:sp>
      <p:sp>
        <p:nvSpPr>
          <p:cNvPr name="TextBox 5" id="5"/>
          <p:cNvSpPr txBox="true"/>
          <p:nvPr/>
        </p:nvSpPr>
        <p:spPr>
          <a:xfrm rot="0">
            <a:off x="-248882" y="390525"/>
            <a:ext cx="18785764" cy="1574100"/>
          </a:xfrm>
          <a:prstGeom prst="rect">
            <a:avLst/>
          </a:prstGeom>
        </p:spPr>
        <p:txBody>
          <a:bodyPr anchor="t" rtlCol="false" tIns="0" lIns="0" bIns="0" rIns="0">
            <a:spAutoFit/>
          </a:bodyPr>
          <a:lstStyle/>
          <a:p>
            <a:pPr algn="ctr">
              <a:lnSpc>
                <a:spcPts val="11397"/>
              </a:lnSpc>
            </a:pPr>
            <a:r>
              <a:rPr lang="en-US" sz="12951" spc="-259">
                <a:solidFill>
                  <a:srgbClr val="BD1926"/>
                </a:solidFill>
                <a:latin typeface="Roboto Bold"/>
              </a:rPr>
              <a:t>COMPANY OVERVIEW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4399401"/>
            <a:ext cx="4894548" cy="4858899"/>
          </a:xfrm>
          <a:prstGeom prst="rect">
            <a:avLst/>
          </a:prstGeom>
          <a:solidFill>
            <a:srgbClr val="BD1926"/>
          </a:solidFill>
        </p:spPr>
      </p:sp>
      <p:sp>
        <p:nvSpPr>
          <p:cNvPr name="AutoShape 3" id="3"/>
          <p:cNvSpPr/>
          <p:nvPr/>
        </p:nvSpPr>
        <p:spPr>
          <a:xfrm rot="0">
            <a:off x="6696726" y="4399401"/>
            <a:ext cx="4894548" cy="4858899"/>
          </a:xfrm>
          <a:prstGeom prst="rect">
            <a:avLst/>
          </a:prstGeom>
          <a:solidFill>
            <a:srgbClr val="F8862C"/>
          </a:solidFill>
        </p:spPr>
      </p:sp>
      <p:sp>
        <p:nvSpPr>
          <p:cNvPr name="AutoShape 4" id="4"/>
          <p:cNvSpPr/>
          <p:nvPr/>
        </p:nvSpPr>
        <p:spPr>
          <a:xfrm rot="0">
            <a:off x="12364752" y="4399401"/>
            <a:ext cx="4894548" cy="4858899"/>
          </a:xfrm>
          <a:prstGeom prst="rect">
            <a:avLst/>
          </a:prstGeom>
          <a:solidFill>
            <a:srgbClr val="CB754B"/>
          </a:solidFill>
        </p:spPr>
      </p:sp>
      <p:sp>
        <p:nvSpPr>
          <p:cNvPr name="AutoShape 5" id="5"/>
          <p:cNvSpPr/>
          <p:nvPr/>
        </p:nvSpPr>
        <p:spPr>
          <a:xfrm rot="0">
            <a:off x="1028700" y="1219200"/>
            <a:ext cx="4648825" cy="0"/>
          </a:xfrm>
          <a:prstGeom prst="line">
            <a:avLst/>
          </a:prstGeom>
          <a:ln cap="rnd" w="47625">
            <a:solidFill>
              <a:srgbClr val="F8862C"/>
            </a:solidFill>
            <a:prstDash val="solid"/>
            <a:headEnd type="none" len="sm" w="sm"/>
            <a:tailEnd type="none" len="sm" w="sm"/>
          </a:ln>
        </p:spPr>
      </p:sp>
      <p:sp>
        <p:nvSpPr>
          <p:cNvPr name="Freeform 6" id="6"/>
          <p:cNvSpPr/>
          <p:nvPr/>
        </p:nvSpPr>
        <p:spPr>
          <a:xfrm flipH="false" flipV="false" rot="0">
            <a:off x="2757374" y="5324384"/>
            <a:ext cx="1437200" cy="1181117"/>
          </a:xfrm>
          <a:custGeom>
            <a:avLst/>
            <a:gdLst/>
            <a:ahLst/>
            <a:cxnLst/>
            <a:rect r="r" b="b" t="t" l="l"/>
            <a:pathLst>
              <a:path h="1181117" w="1437200">
                <a:moveTo>
                  <a:pt x="0" y="0"/>
                </a:moveTo>
                <a:lnTo>
                  <a:pt x="1437200" y="0"/>
                </a:lnTo>
                <a:lnTo>
                  <a:pt x="1437200" y="1181117"/>
                </a:lnTo>
                <a:lnTo>
                  <a:pt x="0" y="1181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495671" y="5170843"/>
            <a:ext cx="1529924" cy="1488199"/>
          </a:xfrm>
          <a:custGeom>
            <a:avLst/>
            <a:gdLst/>
            <a:ahLst/>
            <a:cxnLst/>
            <a:rect r="r" b="b" t="t" l="l"/>
            <a:pathLst>
              <a:path h="1488199" w="1529924">
                <a:moveTo>
                  <a:pt x="0" y="0"/>
                </a:moveTo>
                <a:lnTo>
                  <a:pt x="1529924" y="0"/>
                </a:lnTo>
                <a:lnTo>
                  <a:pt x="1529924" y="1488199"/>
                </a:lnTo>
                <a:lnTo>
                  <a:pt x="0" y="14881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966581" y="5229076"/>
            <a:ext cx="1690889" cy="1371734"/>
          </a:xfrm>
          <a:custGeom>
            <a:avLst/>
            <a:gdLst/>
            <a:ahLst/>
            <a:cxnLst/>
            <a:rect r="r" b="b" t="t" l="l"/>
            <a:pathLst>
              <a:path h="1371734" w="1690889">
                <a:moveTo>
                  <a:pt x="0" y="0"/>
                </a:moveTo>
                <a:lnTo>
                  <a:pt x="1690890" y="0"/>
                </a:lnTo>
                <a:lnTo>
                  <a:pt x="1690890" y="1371734"/>
                </a:lnTo>
                <a:lnTo>
                  <a:pt x="0" y="13717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4812026" y="232404"/>
            <a:ext cx="3021341" cy="3021341"/>
          </a:xfrm>
          <a:custGeom>
            <a:avLst/>
            <a:gdLst/>
            <a:ahLst/>
            <a:cxnLst/>
            <a:rect r="r" b="b" t="t" l="l"/>
            <a:pathLst>
              <a:path h="3021341" w="3021341">
                <a:moveTo>
                  <a:pt x="0" y="0"/>
                </a:moveTo>
                <a:lnTo>
                  <a:pt x="3021341" y="0"/>
                </a:lnTo>
                <a:lnTo>
                  <a:pt x="3021341" y="3021342"/>
                </a:lnTo>
                <a:lnTo>
                  <a:pt x="0" y="3021342"/>
                </a:lnTo>
                <a:lnTo>
                  <a:pt x="0" y="0"/>
                </a:lnTo>
                <a:close/>
              </a:path>
            </a:pathLst>
          </a:custGeom>
          <a:blipFill>
            <a:blip r:embed="rId8"/>
            <a:stretch>
              <a:fillRect l="0" t="0" r="0" b="0"/>
            </a:stretch>
          </a:blipFill>
        </p:spPr>
      </p:sp>
      <p:sp>
        <p:nvSpPr>
          <p:cNvPr name="TextBox 10" id="10"/>
          <p:cNvSpPr txBox="true"/>
          <p:nvPr/>
        </p:nvSpPr>
        <p:spPr>
          <a:xfrm rot="0">
            <a:off x="1028700" y="1690687"/>
            <a:ext cx="13156693" cy="1800033"/>
          </a:xfrm>
          <a:prstGeom prst="rect">
            <a:avLst/>
          </a:prstGeom>
        </p:spPr>
        <p:txBody>
          <a:bodyPr anchor="t" rtlCol="false" tIns="0" lIns="0" bIns="0" rIns="0">
            <a:spAutoFit/>
          </a:bodyPr>
          <a:lstStyle/>
          <a:p>
            <a:pPr>
              <a:lnSpc>
                <a:spcPts val="12980"/>
              </a:lnSpc>
            </a:pPr>
            <a:r>
              <a:rPr lang="en-US" sz="14751" spc="-295">
                <a:solidFill>
                  <a:srgbClr val="14110F"/>
                </a:solidFill>
                <a:latin typeface="Roboto Bold"/>
              </a:rPr>
              <a:t>Sales Strategy</a:t>
            </a:r>
          </a:p>
        </p:txBody>
      </p:sp>
      <p:sp>
        <p:nvSpPr>
          <p:cNvPr name="TextBox 11" id="11"/>
          <p:cNvSpPr txBox="true"/>
          <p:nvPr/>
        </p:nvSpPr>
        <p:spPr>
          <a:xfrm rot="0">
            <a:off x="1028700" y="6789294"/>
            <a:ext cx="4894548" cy="2231193"/>
          </a:xfrm>
          <a:prstGeom prst="rect">
            <a:avLst/>
          </a:prstGeom>
        </p:spPr>
        <p:txBody>
          <a:bodyPr anchor="t" rtlCol="false" tIns="0" lIns="0" bIns="0" rIns="0">
            <a:spAutoFit/>
          </a:bodyPr>
          <a:lstStyle/>
          <a:p>
            <a:pPr algn="ctr">
              <a:lnSpc>
                <a:spcPts val="3545"/>
              </a:lnSpc>
            </a:pPr>
            <a:r>
              <a:rPr lang="en-US" sz="2532">
                <a:solidFill>
                  <a:srgbClr val="FFFFFF"/>
                </a:solidFill>
                <a:latin typeface="Roboto"/>
              </a:rPr>
              <a:t>Target drives sustained growth by diversifying products, entering new markets, and elevating customer experiences to meet evolving needs.</a:t>
            </a:r>
          </a:p>
        </p:txBody>
      </p:sp>
      <p:sp>
        <p:nvSpPr>
          <p:cNvPr name="TextBox 12" id="12"/>
          <p:cNvSpPr txBox="true"/>
          <p:nvPr/>
        </p:nvSpPr>
        <p:spPr>
          <a:xfrm rot="0">
            <a:off x="6696726" y="6789294"/>
            <a:ext cx="4894548" cy="2231193"/>
          </a:xfrm>
          <a:prstGeom prst="rect">
            <a:avLst/>
          </a:prstGeom>
        </p:spPr>
        <p:txBody>
          <a:bodyPr anchor="t" rtlCol="false" tIns="0" lIns="0" bIns="0" rIns="0">
            <a:spAutoFit/>
          </a:bodyPr>
          <a:lstStyle/>
          <a:p>
            <a:pPr algn="ctr">
              <a:lnSpc>
                <a:spcPts val="3545"/>
              </a:lnSpc>
            </a:pPr>
            <a:r>
              <a:rPr lang="en-US" sz="2532">
                <a:solidFill>
                  <a:srgbClr val="FFFFFF"/>
                </a:solidFill>
                <a:latin typeface="Roboto"/>
              </a:rPr>
              <a:t>Target employs advanced analytics to optimize products and provide personalized experiences that resonate with its diverse customer base.</a:t>
            </a:r>
          </a:p>
        </p:txBody>
      </p:sp>
      <p:sp>
        <p:nvSpPr>
          <p:cNvPr name="TextBox 13" id="13"/>
          <p:cNvSpPr txBox="true"/>
          <p:nvPr/>
        </p:nvSpPr>
        <p:spPr>
          <a:xfrm rot="0">
            <a:off x="12364752" y="6789294"/>
            <a:ext cx="4894548" cy="2231193"/>
          </a:xfrm>
          <a:prstGeom prst="rect">
            <a:avLst/>
          </a:prstGeom>
        </p:spPr>
        <p:txBody>
          <a:bodyPr anchor="t" rtlCol="false" tIns="0" lIns="0" bIns="0" rIns="0">
            <a:spAutoFit/>
          </a:bodyPr>
          <a:lstStyle/>
          <a:p>
            <a:pPr algn="ctr">
              <a:lnSpc>
                <a:spcPts val="3545"/>
              </a:lnSpc>
            </a:pPr>
            <a:r>
              <a:rPr lang="en-US" sz="2532">
                <a:solidFill>
                  <a:srgbClr val="FFFFFF"/>
                </a:solidFill>
                <a:latin typeface="Roboto"/>
              </a:rPr>
              <a:t>Target focuses on optimizing its sales approach by strategic marketing campaigns, innovative promotions, and a commitment to sustainability.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1694"/>
            <a:ext cx="18989711" cy="10904338"/>
          </a:xfrm>
          <a:custGeom>
            <a:avLst/>
            <a:gdLst/>
            <a:ahLst/>
            <a:cxnLst/>
            <a:rect r="r" b="b" t="t" l="l"/>
            <a:pathLst>
              <a:path h="10904338" w="18989711">
                <a:moveTo>
                  <a:pt x="0" y="0"/>
                </a:moveTo>
                <a:lnTo>
                  <a:pt x="18989711" y="0"/>
                </a:lnTo>
                <a:lnTo>
                  <a:pt x="18989711" y="10904339"/>
                </a:lnTo>
                <a:lnTo>
                  <a:pt x="0" y="10904339"/>
                </a:lnTo>
                <a:lnTo>
                  <a:pt x="0" y="0"/>
                </a:lnTo>
                <a:close/>
              </a:path>
            </a:pathLst>
          </a:custGeom>
          <a:blipFill>
            <a:blip r:embed="rId2">
              <a:alphaModFix amt="43999"/>
            </a:blip>
            <a:stretch>
              <a:fillRect l="-992" t="0" r="-992" b="0"/>
            </a:stretch>
          </a:blipFill>
        </p:spPr>
      </p:sp>
      <p:sp>
        <p:nvSpPr>
          <p:cNvPr name="AutoShape 3" id="3"/>
          <p:cNvSpPr/>
          <p:nvPr/>
        </p:nvSpPr>
        <p:spPr>
          <a:xfrm rot="0">
            <a:off x="885531" y="492945"/>
            <a:ext cx="8428575" cy="1613766"/>
          </a:xfrm>
          <a:prstGeom prst="rect">
            <a:avLst/>
          </a:prstGeom>
          <a:solidFill>
            <a:srgbClr val="BD1926"/>
          </a:solidFill>
        </p:spPr>
      </p:sp>
      <p:sp>
        <p:nvSpPr>
          <p:cNvPr name="TextBox 4" id="4"/>
          <p:cNvSpPr txBox="true"/>
          <p:nvPr/>
        </p:nvSpPr>
        <p:spPr>
          <a:xfrm rot="0">
            <a:off x="10569965" y="826320"/>
            <a:ext cx="7718035" cy="2485088"/>
          </a:xfrm>
          <a:prstGeom prst="rect">
            <a:avLst/>
          </a:prstGeom>
        </p:spPr>
        <p:txBody>
          <a:bodyPr anchor="t" rtlCol="false" tIns="0" lIns="0" bIns="0" rIns="0">
            <a:spAutoFit/>
          </a:bodyPr>
          <a:lstStyle/>
          <a:p>
            <a:pPr algn="r">
              <a:lnSpc>
                <a:spcPts val="9392"/>
              </a:lnSpc>
            </a:pPr>
            <a:r>
              <a:rPr lang="en-US" sz="10673" spc="-213">
                <a:solidFill>
                  <a:srgbClr val="14110F"/>
                </a:solidFill>
                <a:latin typeface="Roboto Bold"/>
              </a:rPr>
              <a:t>TARGET'S OBJECTIVES</a:t>
            </a:r>
          </a:p>
        </p:txBody>
      </p:sp>
      <p:grpSp>
        <p:nvGrpSpPr>
          <p:cNvPr name="Group 5" id="5"/>
          <p:cNvGrpSpPr/>
          <p:nvPr/>
        </p:nvGrpSpPr>
        <p:grpSpPr>
          <a:xfrm rot="0">
            <a:off x="14152963" y="8699988"/>
            <a:ext cx="558312" cy="55831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D1926"/>
            </a:solidFill>
          </p:spPr>
        </p:sp>
      </p:grpSp>
      <p:grpSp>
        <p:nvGrpSpPr>
          <p:cNvPr name="Group 7" id="7"/>
          <p:cNvGrpSpPr/>
          <p:nvPr/>
        </p:nvGrpSpPr>
        <p:grpSpPr>
          <a:xfrm rot="0">
            <a:off x="14954680" y="8699988"/>
            <a:ext cx="558312" cy="55831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862C"/>
            </a:solidFill>
          </p:spPr>
        </p:sp>
      </p:grpSp>
      <p:grpSp>
        <p:nvGrpSpPr>
          <p:cNvPr name="Group 9" id="9"/>
          <p:cNvGrpSpPr/>
          <p:nvPr/>
        </p:nvGrpSpPr>
        <p:grpSpPr>
          <a:xfrm rot="0">
            <a:off x="15756397" y="8699988"/>
            <a:ext cx="558312" cy="558312"/>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754B"/>
            </a:solidFill>
          </p:spPr>
        </p:sp>
      </p:grpSp>
      <p:grpSp>
        <p:nvGrpSpPr>
          <p:cNvPr name="Group 11" id="11"/>
          <p:cNvGrpSpPr/>
          <p:nvPr/>
        </p:nvGrpSpPr>
        <p:grpSpPr>
          <a:xfrm rot="0">
            <a:off x="16558113" y="8699988"/>
            <a:ext cx="558312" cy="55831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D1926"/>
            </a:solidFill>
          </p:spPr>
        </p:sp>
      </p:grpSp>
      <p:sp>
        <p:nvSpPr>
          <p:cNvPr name="AutoShape 13" id="13"/>
          <p:cNvSpPr/>
          <p:nvPr/>
        </p:nvSpPr>
        <p:spPr>
          <a:xfrm rot="0">
            <a:off x="11031252" y="3311407"/>
            <a:ext cx="7256748" cy="308758"/>
          </a:xfrm>
          <a:prstGeom prst="rect">
            <a:avLst/>
          </a:prstGeom>
          <a:solidFill>
            <a:srgbClr val="F8862C"/>
          </a:solidFill>
        </p:spPr>
      </p:sp>
      <p:sp>
        <p:nvSpPr>
          <p:cNvPr name="TextBox 14" id="14"/>
          <p:cNvSpPr txBox="true"/>
          <p:nvPr/>
        </p:nvSpPr>
        <p:spPr>
          <a:xfrm rot="0">
            <a:off x="1051694" y="1019175"/>
            <a:ext cx="8115300" cy="1038225"/>
          </a:xfrm>
          <a:prstGeom prst="rect">
            <a:avLst/>
          </a:prstGeom>
        </p:spPr>
        <p:txBody>
          <a:bodyPr anchor="t" rtlCol="false" tIns="0" lIns="0" bIns="0" rIns="0">
            <a:spAutoFit/>
          </a:bodyPr>
          <a:lstStyle/>
          <a:p>
            <a:pPr>
              <a:lnSpc>
                <a:spcPts val="4079"/>
              </a:lnSpc>
            </a:pPr>
            <a:r>
              <a:rPr lang="en-US" sz="3399">
                <a:solidFill>
                  <a:srgbClr val="FFFFFF"/>
                </a:solidFill>
                <a:latin typeface="Roboto Bold Italics"/>
              </a:rPr>
              <a:t>Customer Loyalty and Engagement</a:t>
            </a:r>
          </a:p>
          <a:p>
            <a:pPr>
              <a:lnSpc>
                <a:spcPts val="4079"/>
              </a:lnSpc>
            </a:pPr>
          </a:p>
        </p:txBody>
      </p:sp>
      <p:sp>
        <p:nvSpPr>
          <p:cNvPr name="TextBox 15" id="15"/>
          <p:cNvSpPr txBox="true"/>
          <p:nvPr/>
        </p:nvSpPr>
        <p:spPr>
          <a:xfrm rot="0">
            <a:off x="526599" y="2316234"/>
            <a:ext cx="8930383" cy="7929880"/>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14110F"/>
                </a:solidFill>
                <a:latin typeface="Roboto Bold"/>
              </a:rPr>
              <a:t>Target aims to increase customer loyalty and repeat purchases through improvements to loyalty programs and personalized communication.</a:t>
            </a:r>
          </a:p>
          <a:p>
            <a:pPr algn="just" marL="604519" indent="-302260" lvl="1">
              <a:lnSpc>
                <a:spcPts val="3919"/>
              </a:lnSpc>
              <a:buFont typeface="Arial"/>
              <a:buChar char="•"/>
            </a:pPr>
            <a:r>
              <a:rPr lang="en-US" sz="2799">
                <a:solidFill>
                  <a:srgbClr val="14110F"/>
                </a:solidFill>
                <a:latin typeface="Roboto Bold"/>
              </a:rPr>
              <a:t>Strategies involve extending and marketing the Target Circle loyalty program with exclusive discounts, introducing a feedback system for continual enhancement, leveraging customer data for personalized recommendations, and creating a customer-centric content strategy through informative blog posts and compelling social media content. </a:t>
            </a:r>
          </a:p>
          <a:p>
            <a:pPr algn="just" marL="604519" indent="-302260" lvl="1">
              <a:lnSpc>
                <a:spcPts val="3919"/>
              </a:lnSpc>
              <a:buFont typeface="Arial"/>
              <a:buChar char="•"/>
            </a:pPr>
            <a:r>
              <a:rPr lang="en-US" sz="2799">
                <a:solidFill>
                  <a:srgbClr val="14110F"/>
                </a:solidFill>
                <a:latin typeface="Roboto Bold"/>
              </a:rPr>
              <a:t>These efforts seek to enhance customer connections and encourage higher levels of repeat buying. </a:t>
            </a:r>
          </a:p>
          <a:p>
            <a:pPr algn="ctr">
              <a:lnSpc>
                <a:spcPts val="3919"/>
              </a:lnSpc>
            </a:pPr>
          </a:p>
          <a:p>
            <a:pPr algn="ctr">
              <a:lnSpc>
                <a:spcPts val="3919"/>
              </a:lnSpc>
            </a:pPr>
          </a:p>
        </p:txBody>
      </p:sp>
      <p:sp>
        <p:nvSpPr>
          <p:cNvPr name="TextBox 16" id="16"/>
          <p:cNvSpPr txBox="true"/>
          <p:nvPr/>
        </p:nvSpPr>
        <p:spPr>
          <a:xfrm rot="0">
            <a:off x="885531" y="9470779"/>
            <a:ext cx="8428575" cy="1464945"/>
          </a:xfrm>
          <a:prstGeom prst="rect">
            <a:avLst/>
          </a:prstGeom>
        </p:spPr>
        <p:txBody>
          <a:bodyPr anchor="t" rtlCol="false" tIns="0" lIns="0" bIns="0" rIns="0">
            <a:spAutoFit/>
          </a:bodyPr>
          <a:lstStyle/>
          <a:p>
            <a:pPr>
              <a:lnSpc>
                <a:spcPts val="5880"/>
              </a:lnSpc>
            </a:pPr>
            <a:r>
              <a:rPr lang="en-US" sz="4200">
                <a:solidFill>
                  <a:srgbClr val="E54F29"/>
                </a:solidFill>
                <a:latin typeface="Roboto Bold"/>
              </a:rPr>
              <a:t>KPI used: Bounce Rate </a:t>
            </a:r>
          </a:p>
          <a:p>
            <a:pPr>
              <a:lnSpc>
                <a:spcPts val="588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799" y="0"/>
            <a:ext cx="18775810" cy="10571761"/>
          </a:xfrm>
          <a:custGeom>
            <a:avLst/>
            <a:gdLst/>
            <a:ahLst/>
            <a:cxnLst/>
            <a:rect r="r" b="b" t="t" l="l"/>
            <a:pathLst>
              <a:path h="10571761" w="18775810">
                <a:moveTo>
                  <a:pt x="0" y="0"/>
                </a:moveTo>
                <a:lnTo>
                  <a:pt x="18775810" y="0"/>
                </a:lnTo>
                <a:lnTo>
                  <a:pt x="18775810" y="10571761"/>
                </a:lnTo>
                <a:lnTo>
                  <a:pt x="0" y="10571761"/>
                </a:lnTo>
                <a:lnTo>
                  <a:pt x="0" y="0"/>
                </a:lnTo>
                <a:close/>
              </a:path>
            </a:pathLst>
          </a:custGeom>
          <a:blipFill>
            <a:blip r:embed="rId2">
              <a:alphaModFix amt="43999"/>
            </a:blip>
            <a:stretch>
              <a:fillRect l="0" t="0" r="0" b="0"/>
            </a:stretch>
          </a:blipFill>
        </p:spPr>
      </p:sp>
      <p:sp>
        <p:nvSpPr>
          <p:cNvPr name="AutoShape 3" id="3"/>
          <p:cNvSpPr/>
          <p:nvPr/>
        </p:nvSpPr>
        <p:spPr>
          <a:xfrm rot="0">
            <a:off x="885531" y="492945"/>
            <a:ext cx="8636684" cy="1672254"/>
          </a:xfrm>
          <a:prstGeom prst="rect">
            <a:avLst/>
          </a:prstGeom>
          <a:solidFill>
            <a:srgbClr val="BD1926"/>
          </a:solidFill>
        </p:spPr>
      </p:sp>
      <p:sp>
        <p:nvSpPr>
          <p:cNvPr name="TextBox 4" id="4"/>
          <p:cNvSpPr txBox="true"/>
          <p:nvPr/>
        </p:nvSpPr>
        <p:spPr>
          <a:xfrm rot="0">
            <a:off x="10569965" y="826320"/>
            <a:ext cx="7718035" cy="2485088"/>
          </a:xfrm>
          <a:prstGeom prst="rect">
            <a:avLst/>
          </a:prstGeom>
        </p:spPr>
        <p:txBody>
          <a:bodyPr anchor="t" rtlCol="false" tIns="0" lIns="0" bIns="0" rIns="0">
            <a:spAutoFit/>
          </a:bodyPr>
          <a:lstStyle/>
          <a:p>
            <a:pPr algn="r">
              <a:lnSpc>
                <a:spcPts val="9392"/>
              </a:lnSpc>
            </a:pPr>
            <a:r>
              <a:rPr lang="en-US" sz="10673" spc="-213">
                <a:solidFill>
                  <a:srgbClr val="14110F"/>
                </a:solidFill>
                <a:latin typeface="Roboto Bold"/>
              </a:rPr>
              <a:t>TARGET'S OBJECTIVES</a:t>
            </a:r>
          </a:p>
        </p:txBody>
      </p:sp>
      <p:grpSp>
        <p:nvGrpSpPr>
          <p:cNvPr name="Group 5" id="5"/>
          <p:cNvGrpSpPr/>
          <p:nvPr/>
        </p:nvGrpSpPr>
        <p:grpSpPr>
          <a:xfrm rot="0">
            <a:off x="14152963" y="8699988"/>
            <a:ext cx="558312" cy="55831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D1926"/>
            </a:solidFill>
          </p:spPr>
        </p:sp>
      </p:grpSp>
      <p:grpSp>
        <p:nvGrpSpPr>
          <p:cNvPr name="Group 7" id="7"/>
          <p:cNvGrpSpPr/>
          <p:nvPr/>
        </p:nvGrpSpPr>
        <p:grpSpPr>
          <a:xfrm rot="0">
            <a:off x="14954680" y="8699988"/>
            <a:ext cx="558312" cy="55831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84242"/>
            </a:solidFill>
          </p:spPr>
        </p:sp>
      </p:grpSp>
      <p:grpSp>
        <p:nvGrpSpPr>
          <p:cNvPr name="Group 9" id="9"/>
          <p:cNvGrpSpPr/>
          <p:nvPr/>
        </p:nvGrpSpPr>
        <p:grpSpPr>
          <a:xfrm rot="0">
            <a:off x="15756397" y="8699988"/>
            <a:ext cx="558312" cy="558312"/>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754B"/>
            </a:solidFill>
          </p:spPr>
        </p:sp>
      </p:grpSp>
      <p:grpSp>
        <p:nvGrpSpPr>
          <p:cNvPr name="Group 11" id="11"/>
          <p:cNvGrpSpPr/>
          <p:nvPr/>
        </p:nvGrpSpPr>
        <p:grpSpPr>
          <a:xfrm rot="0">
            <a:off x="16558113" y="8699988"/>
            <a:ext cx="558312" cy="55831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D1926"/>
            </a:solidFill>
          </p:spPr>
        </p:sp>
      </p:grpSp>
      <p:sp>
        <p:nvSpPr>
          <p:cNvPr name="AutoShape 13" id="13"/>
          <p:cNvSpPr/>
          <p:nvPr/>
        </p:nvSpPr>
        <p:spPr>
          <a:xfrm rot="0">
            <a:off x="11031252" y="3311407"/>
            <a:ext cx="7256748" cy="308758"/>
          </a:xfrm>
          <a:prstGeom prst="rect">
            <a:avLst/>
          </a:prstGeom>
          <a:solidFill>
            <a:srgbClr val="F8862C"/>
          </a:solidFill>
        </p:spPr>
      </p:sp>
      <p:sp>
        <p:nvSpPr>
          <p:cNvPr name="TextBox 14" id="14"/>
          <p:cNvSpPr txBox="true"/>
          <p:nvPr/>
        </p:nvSpPr>
        <p:spPr>
          <a:xfrm rot="0">
            <a:off x="1198806" y="1057275"/>
            <a:ext cx="8115300" cy="523875"/>
          </a:xfrm>
          <a:prstGeom prst="rect">
            <a:avLst/>
          </a:prstGeom>
        </p:spPr>
        <p:txBody>
          <a:bodyPr anchor="t" rtlCol="false" tIns="0" lIns="0" bIns="0" rIns="0">
            <a:spAutoFit/>
          </a:bodyPr>
          <a:lstStyle/>
          <a:p>
            <a:pPr>
              <a:lnSpc>
                <a:spcPts val="4080"/>
              </a:lnSpc>
            </a:pPr>
            <a:r>
              <a:rPr lang="en-US" sz="3400">
                <a:solidFill>
                  <a:srgbClr val="FFFFFF"/>
                </a:solidFill>
                <a:latin typeface="Roboto Bold Italics"/>
              </a:rPr>
              <a:t>Strategic Conversion</a:t>
            </a:r>
          </a:p>
        </p:txBody>
      </p:sp>
      <p:sp>
        <p:nvSpPr>
          <p:cNvPr name="TextBox 15" id="15"/>
          <p:cNvSpPr txBox="true"/>
          <p:nvPr/>
        </p:nvSpPr>
        <p:spPr>
          <a:xfrm rot="0">
            <a:off x="526404" y="2508967"/>
            <a:ext cx="9005336" cy="6749333"/>
          </a:xfrm>
          <a:prstGeom prst="rect">
            <a:avLst/>
          </a:prstGeom>
        </p:spPr>
        <p:txBody>
          <a:bodyPr anchor="t" rtlCol="false" tIns="0" lIns="0" bIns="0" rIns="0">
            <a:spAutoFit/>
          </a:bodyPr>
          <a:lstStyle/>
          <a:p>
            <a:pPr algn="just" marL="588627" indent="-294314" lvl="1">
              <a:lnSpc>
                <a:spcPts val="3816"/>
              </a:lnSpc>
              <a:buFont typeface="Arial"/>
              <a:buChar char="•"/>
            </a:pPr>
            <a:r>
              <a:rPr lang="en-US" sz="2726">
                <a:solidFill>
                  <a:srgbClr val="14110F"/>
                </a:solidFill>
                <a:latin typeface="Roboto Bold"/>
              </a:rPr>
              <a:t>When establishing key performance indicators (KPIs) for an e-commerce store's conversion rate, it's crucial to align them with the overarching business goals. </a:t>
            </a:r>
          </a:p>
          <a:p>
            <a:pPr algn="just" marL="588627" indent="-294314" lvl="1">
              <a:lnSpc>
                <a:spcPts val="3816"/>
              </a:lnSpc>
              <a:buFont typeface="Arial"/>
              <a:buChar char="•"/>
            </a:pPr>
            <a:r>
              <a:rPr lang="en-US" sz="2726">
                <a:solidFill>
                  <a:srgbClr val="14110F"/>
                </a:solidFill>
                <a:latin typeface="Roboto Bold"/>
              </a:rPr>
              <a:t>The conversion rate, representing the percentage of website visitors taking desired actions like making a purchase, is a pivotal metric. </a:t>
            </a:r>
          </a:p>
          <a:p>
            <a:pPr algn="just" marL="588627" indent="-294314" lvl="1">
              <a:lnSpc>
                <a:spcPts val="3816"/>
              </a:lnSpc>
              <a:buFont typeface="Arial"/>
              <a:buChar char="•"/>
            </a:pPr>
            <a:r>
              <a:rPr lang="en-US" sz="2726">
                <a:solidFill>
                  <a:srgbClr val="14110F"/>
                </a:solidFill>
                <a:latin typeface="Roboto Bold"/>
              </a:rPr>
              <a:t>Below are specific, measurable, achievable, relevant, and time-bound (SMART) objectives for these KPIs.</a:t>
            </a:r>
          </a:p>
          <a:p>
            <a:pPr algn="just" marL="588627" indent="-294314" lvl="1">
              <a:lnSpc>
                <a:spcPts val="3816"/>
              </a:lnSpc>
              <a:buFont typeface="Arial"/>
              <a:buChar char="•"/>
            </a:pPr>
            <a:r>
              <a:rPr lang="en-US" sz="2726">
                <a:solidFill>
                  <a:srgbClr val="14110F"/>
                </a:solidFill>
                <a:latin typeface="Roboto Bold"/>
              </a:rPr>
              <a:t>Regularly monitoring and analyzing performance, along with adjusting strategies, is essential to consistently optimize the conversion rate and contribute to the overall success of the e-commerce store.</a:t>
            </a:r>
          </a:p>
          <a:p>
            <a:pPr algn="just">
              <a:lnSpc>
                <a:spcPts val="3816"/>
              </a:lnSpc>
            </a:pPr>
          </a:p>
        </p:txBody>
      </p:sp>
      <p:sp>
        <p:nvSpPr>
          <p:cNvPr name="TextBox 16" id="16"/>
          <p:cNvSpPr txBox="true"/>
          <p:nvPr/>
        </p:nvSpPr>
        <p:spPr>
          <a:xfrm rot="0">
            <a:off x="715425" y="9225057"/>
            <a:ext cx="8428575" cy="830580"/>
          </a:xfrm>
          <a:prstGeom prst="rect">
            <a:avLst/>
          </a:prstGeom>
        </p:spPr>
        <p:txBody>
          <a:bodyPr anchor="t" rtlCol="false" tIns="0" lIns="0" bIns="0" rIns="0">
            <a:spAutoFit/>
          </a:bodyPr>
          <a:lstStyle/>
          <a:p>
            <a:pPr>
              <a:lnSpc>
                <a:spcPts val="6719"/>
              </a:lnSpc>
            </a:pPr>
            <a:r>
              <a:rPr lang="en-US" sz="4800">
                <a:solidFill>
                  <a:srgbClr val="E54F29"/>
                </a:solidFill>
                <a:latin typeface="Roboto Bold"/>
              </a:rPr>
              <a:t>KPI used: Conversion Rate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050" y="0"/>
            <a:ext cx="18508758" cy="10421397"/>
          </a:xfrm>
          <a:custGeom>
            <a:avLst/>
            <a:gdLst/>
            <a:ahLst/>
            <a:cxnLst/>
            <a:rect r="r" b="b" t="t" l="l"/>
            <a:pathLst>
              <a:path h="10421397" w="18508758">
                <a:moveTo>
                  <a:pt x="0" y="0"/>
                </a:moveTo>
                <a:lnTo>
                  <a:pt x="18508758" y="0"/>
                </a:lnTo>
                <a:lnTo>
                  <a:pt x="18508758" y="10421397"/>
                </a:lnTo>
                <a:lnTo>
                  <a:pt x="0" y="10421397"/>
                </a:lnTo>
                <a:lnTo>
                  <a:pt x="0" y="0"/>
                </a:lnTo>
                <a:close/>
              </a:path>
            </a:pathLst>
          </a:custGeom>
          <a:blipFill>
            <a:blip r:embed="rId2">
              <a:alphaModFix amt="43999"/>
            </a:blip>
            <a:stretch>
              <a:fillRect l="0" t="0" r="0" b="0"/>
            </a:stretch>
          </a:blipFill>
          <a:ln cap="sq">
            <a:noFill/>
            <a:prstDash val="solid"/>
            <a:miter/>
          </a:ln>
        </p:spPr>
      </p:sp>
      <p:sp>
        <p:nvSpPr>
          <p:cNvPr name="AutoShape 3" id="3"/>
          <p:cNvSpPr/>
          <p:nvPr/>
        </p:nvSpPr>
        <p:spPr>
          <a:xfrm rot="0">
            <a:off x="904581" y="609600"/>
            <a:ext cx="8428575" cy="1815621"/>
          </a:xfrm>
          <a:prstGeom prst="rect">
            <a:avLst/>
          </a:prstGeom>
          <a:solidFill>
            <a:srgbClr val="BD1926"/>
          </a:solidFill>
        </p:spPr>
      </p:sp>
      <p:sp>
        <p:nvSpPr>
          <p:cNvPr name="TextBox 4" id="4"/>
          <p:cNvSpPr txBox="true"/>
          <p:nvPr/>
        </p:nvSpPr>
        <p:spPr>
          <a:xfrm rot="0">
            <a:off x="10569965" y="826320"/>
            <a:ext cx="7718035" cy="2485088"/>
          </a:xfrm>
          <a:prstGeom prst="rect">
            <a:avLst/>
          </a:prstGeom>
        </p:spPr>
        <p:txBody>
          <a:bodyPr anchor="t" rtlCol="false" tIns="0" lIns="0" bIns="0" rIns="0">
            <a:spAutoFit/>
          </a:bodyPr>
          <a:lstStyle/>
          <a:p>
            <a:pPr algn="r">
              <a:lnSpc>
                <a:spcPts val="9392"/>
              </a:lnSpc>
            </a:pPr>
            <a:r>
              <a:rPr lang="en-US" sz="10673" spc="-213">
                <a:solidFill>
                  <a:srgbClr val="14110F"/>
                </a:solidFill>
                <a:latin typeface="Roboto Bold"/>
              </a:rPr>
              <a:t>TARGET'S OBJECTIVES</a:t>
            </a:r>
          </a:p>
        </p:txBody>
      </p:sp>
      <p:grpSp>
        <p:nvGrpSpPr>
          <p:cNvPr name="Group 5" id="5"/>
          <p:cNvGrpSpPr/>
          <p:nvPr/>
        </p:nvGrpSpPr>
        <p:grpSpPr>
          <a:xfrm rot="0">
            <a:off x="14152963" y="8699988"/>
            <a:ext cx="558312" cy="55831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D1926"/>
            </a:solidFill>
          </p:spPr>
        </p:sp>
      </p:grpSp>
      <p:grpSp>
        <p:nvGrpSpPr>
          <p:cNvPr name="Group 7" id="7"/>
          <p:cNvGrpSpPr/>
          <p:nvPr/>
        </p:nvGrpSpPr>
        <p:grpSpPr>
          <a:xfrm rot="0">
            <a:off x="14954680" y="8699988"/>
            <a:ext cx="558312" cy="55831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862C"/>
            </a:solidFill>
          </p:spPr>
        </p:sp>
      </p:grpSp>
      <p:grpSp>
        <p:nvGrpSpPr>
          <p:cNvPr name="Group 9" id="9"/>
          <p:cNvGrpSpPr/>
          <p:nvPr/>
        </p:nvGrpSpPr>
        <p:grpSpPr>
          <a:xfrm rot="0">
            <a:off x="15756397" y="8699988"/>
            <a:ext cx="558312" cy="558312"/>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754B"/>
            </a:solidFill>
          </p:spPr>
        </p:sp>
      </p:grpSp>
      <p:grpSp>
        <p:nvGrpSpPr>
          <p:cNvPr name="Group 11" id="11"/>
          <p:cNvGrpSpPr/>
          <p:nvPr/>
        </p:nvGrpSpPr>
        <p:grpSpPr>
          <a:xfrm rot="0">
            <a:off x="16558113" y="8699988"/>
            <a:ext cx="558312" cy="55831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D1926"/>
            </a:solidFill>
          </p:spPr>
        </p:sp>
      </p:grpSp>
      <p:sp>
        <p:nvSpPr>
          <p:cNvPr name="AutoShape 13" id="13"/>
          <p:cNvSpPr/>
          <p:nvPr/>
        </p:nvSpPr>
        <p:spPr>
          <a:xfrm rot="0">
            <a:off x="11031252" y="3311407"/>
            <a:ext cx="7256748" cy="308758"/>
          </a:xfrm>
          <a:prstGeom prst="rect">
            <a:avLst/>
          </a:prstGeom>
          <a:solidFill>
            <a:srgbClr val="F8862C"/>
          </a:solidFill>
        </p:spPr>
      </p:sp>
      <p:sp>
        <p:nvSpPr>
          <p:cNvPr name="TextBox 14" id="14"/>
          <p:cNvSpPr txBox="true"/>
          <p:nvPr/>
        </p:nvSpPr>
        <p:spPr>
          <a:xfrm rot="0">
            <a:off x="1028700" y="1009650"/>
            <a:ext cx="8115300" cy="1038225"/>
          </a:xfrm>
          <a:prstGeom prst="rect">
            <a:avLst/>
          </a:prstGeom>
        </p:spPr>
        <p:txBody>
          <a:bodyPr anchor="t" rtlCol="false" tIns="0" lIns="0" bIns="0" rIns="0">
            <a:spAutoFit/>
          </a:bodyPr>
          <a:lstStyle/>
          <a:p>
            <a:pPr>
              <a:lnSpc>
                <a:spcPts val="4079"/>
              </a:lnSpc>
            </a:pPr>
            <a:r>
              <a:rPr lang="en-US" sz="3399">
                <a:solidFill>
                  <a:srgbClr val="FFFFFF"/>
                </a:solidFill>
                <a:latin typeface="Roboto Bold Italics"/>
              </a:rPr>
              <a:t>Integrated marketing campaign for Revenue Growth</a:t>
            </a:r>
          </a:p>
        </p:txBody>
      </p:sp>
      <p:sp>
        <p:nvSpPr>
          <p:cNvPr name="TextBox 15" id="15"/>
          <p:cNvSpPr txBox="true"/>
          <p:nvPr/>
        </p:nvSpPr>
        <p:spPr>
          <a:xfrm rot="0">
            <a:off x="715425" y="2599873"/>
            <a:ext cx="8428575" cy="6903966"/>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14110F"/>
                </a:solidFill>
                <a:latin typeface="Roboto Bold"/>
              </a:rPr>
              <a:t>Target aims to boost customer loyalty by 20% through enhancements to the Target Circle program, offering exclusive discounts and personalized incentives. </a:t>
            </a:r>
          </a:p>
          <a:p>
            <a:pPr algn="just" marL="604519" indent="-302260" lvl="1">
              <a:lnSpc>
                <a:spcPts val="3919"/>
              </a:lnSpc>
              <a:buFont typeface="Arial"/>
              <a:buChar char="•"/>
            </a:pPr>
            <a:r>
              <a:rPr lang="en-US" sz="2799">
                <a:solidFill>
                  <a:srgbClr val="14110F"/>
                </a:solidFill>
                <a:latin typeface="Roboto Bold"/>
              </a:rPr>
              <a:t>The company plans to gather insights for improvement through a customer feedback system, utilizing data to provide personalized recommendations.</a:t>
            </a:r>
          </a:p>
          <a:p>
            <a:pPr algn="just" marL="604519" indent="-302260" lvl="1">
              <a:lnSpc>
                <a:spcPts val="3919"/>
              </a:lnSpc>
              <a:buFont typeface="Arial"/>
              <a:buChar char="•"/>
            </a:pPr>
            <a:r>
              <a:rPr lang="en-US" sz="2799">
                <a:solidFill>
                  <a:srgbClr val="14110F"/>
                </a:solidFill>
                <a:latin typeface="Roboto Bold"/>
              </a:rPr>
              <a:t>Additionally, a customer-centric content strategy, including informative blog posts and engaging social media content, aims to strengthen connections and drive repeat purchases. </a:t>
            </a:r>
          </a:p>
          <a:p>
            <a:pPr algn="just">
              <a:lnSpc>
                <a:spcPts val="3612"/>
              </a:lnSpc>
            </a:pPr>
          </a:p>
        </p:txBody>
      </p:sp>
      <p:sp>
        <p:nvSpPr>
          <p:cNvPr name="TextBox 16" id="16"/>
          <p:cNvSpPr txBox="true"/>
          <p:nvPr/>
        </p:nvSpPr>
        <p:spPr>
          <a:xfrm rot="0">
            <a:off x="885531" y="9191625"/>
            <a:ext cx="8428575" cy="1464945"/>
          </a:xfrm>
          <a:prstGeom prst="rect">
            <a:avLst/>
          </a:prstGeom>
        </p:spPr>
        <p:txBody>
          <a:bodyPr anchor="t" rtlCol="false" tIns="0" lIns="0" bIns="0" rIns="0">
            <a:spAutoFit/>
          </a:bodyPr>
          <a:lstStyle/>
          <a:p>
            <a:pPr>
              <a:lnSpc>
                <a:spcPts val="5880"/>
              </a:lnSpc>
            </a:pPr>
            <a:r>
              <a:rPr lang="en-US" sz="4200">
                <a:solidFill>
                  <a:srgbClr val="E54F29"/>
                </a:solidFill>
                <a:latin typeface="Roboto Bold"/>
              </a:rPr>
              <a:t>KPI used: Revenue</a:t>
            </a:r>
          </a:p>
          <a:p>
            <a:pPr>
              <a:lnSpc>
                <a:spcPts val="5880"/>
              </a:lnSpc>
            </a:pPr>
          </a:p>
        </p:txBody>
      </p:sp>
      <p:sp>
        <p:nvSpPr>
          <p:cNvPr name="TextBox 17" id="17"/>
          <p:cNvSpPr txBox="true"/>
          <p:nvPr/>
        </p:nvSpPr>
        <p:spPr>
          <a:xfrm rot="0">
            <a:off x="1028700" y="2028825"/>
            <a:ext cx="8115300" cy="85725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Roboto Bold Italics"/>
              </a:rPr>
              <a:t>Integrated marketing campaign for Revenue Growth</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585646" y="-105938"/>
            <a:ext cx="19359476" cy="2011450"/>
          </a:xfrm>
          <a:prstGeom prst="rect">
            <a:avLst/>
          </a:prstGeom>
          <a:solidFill>
            <a:srgbClr val="BD1926"/>
          </a:solidFill>
        </p:spPr>
      </p:sp>
      <p:sp>
        <p:nvSpPr>
          <p:cNvPr name="AutoShape 3" id="3"/>
          <p:cNvSpPr/>
          <p:nvPr/>
        </p:nvSpPr>
        <p:spPr>
          <a:xfrm rot="0">
            <a:off x="147924" y="2147162"/>
            <a:ext cx="17858829" cy="1754786"/>
          </a:xfrm>
          <a:prstGeom prst="rect">
            <a:avLst/>
          </a:prstGeom>
          <a:solidFill>
            <a:srgbClr val="CB754B"/>
          </a:solidFill>
        </p:spPr>
      </p:sp>
      <p:sp>
        <p:nvSpPr>
          <p:cNvPr name="AutoShape 4" id="4"/>
          <p:cNvSpPr/>
          <p:nvPr/>
        </p:nvSpPr>
        <p:spPr>
          <a:xfrm rot="0">
            <a:off x="164079" y="4326736"/>
            <a:ext cx="17891139" cy="1305842"/>
          </a:xfrm>
          <a:prstGeom prst="rect">
            <a:avLst/>
          </a:prstGeom>
          <a:solidFill>
            <a:srgbClr val="CB754B"/>
          </a:solidFill>
        </p:spPr>
      </p:sp>
      <p:sp>
        <p:nvSpPr>
          <p:cNvPr name="AutoShape 5" id="5"/>
          <p:cNvSpPr/>
          <p:nvPr/>
        </p:nvSpPr>
        <p:spPr>
          <a:xfrm rot="0">
            <a:off x="147924" y="6058689"/>
            <a:ext cx="17858829" cy="1286621"/>
          </a:xfrm>
          <a:prstGeom prst="rect">
            <a:avLst/>
          </a:prstGeom>
          <a:solidFill>
            <a:srgbClr val="CB754B"/>
          </a:solidFill>
        </p:spPr>
      </p:sp>
      <p:sp>
        <p:nvSpPr>
          <p:cNvPr name="AutoShape 6" id="6"/>
          <p:cNvSpPr/>
          <p:nvPr/>
        </p:nvSpPr>
        <p:spPr>
          <a:xfrm rot="0">
            <a:off x="180234" y="7801764"/>
            <a:ext cx="17858829" cy="1456536"/>
          </a:xfrm>
          <a:prstGeom prst="rect">
            <a:avLst/>
          </a:prstGeom>
          <a:solidFill>
            <a:srgbClr val="CB754B"/>
          </a:solidFill>
        </p:spPr>
      </p:sp>
      <p:sp>
        <p:nvSpPr>
          <p:cNvPr name="TextBox 7" id="7"/>
          <p:cNvSpPr txBox="true"/>
          <p:nvPr/>
        </p:nvSpPr>
        <p:spPr>
          <a:xfrm rot="0">
            <a:off x="356423" y="6239664"/>
            <a:ext cx="17422639" cy="1323975"/>
          </a:xfrm>
          <a:prstGeom prst="rect">
            <a:avLst/>
          </a:prstGeom>
        </p:spPr>
        <p:txBody>
          <a:bodyPr anchor="t" rtlCol="false" tIns="0" lIns="0" bIns="0" rIns="0">
            <a:spAutoFit/>
          </a:bodyPr>
          <a:lstStyle/>
          <a:p>
            <a:pPr algn="just">
              <a:lnSpc>
                <a:spcPts val="3485"/>
              </a:lnSpc>
            </a:pPr>
            <a:r>
              <a:rPr lang="en-US" sz="2904">
                <a:solidFill>
                  <a:srgbClr val="FFFFFF"/>
                </a:solidFill>
                <a:latin typeface="Roboto Bold Italics"/>
              </a:rPr>
              <a:t>An elevated bounce rate may indicate that the website's pages could be more captivating and aligned with the user's requirements, or that there is room for improvement in the overall user experience.</a:t>
            </a:r>
          </a:p>
          <a:p>
            <a:pPr algn="just">
              <a:lnSpc>
                <a:spcPts val="3485"/>
              </a:lnSpc>
            </a:pPr>
          </a:p>
        </p:txBody>
      </p:sp>
      <p:sp>
        <p:nvSpPr>
          <p:cNvPr name="TextBox 8" id="8"/>
          <p:cNvSpPr txBox="true"/>
          <p:nvPr/>
        </p:nvSpPr>
        <p:spPr>
          <a:xfrm rot="0">
            <a:off x="529432" y="347042"/>
            <a:ext cx="8066351" cy="1034969"/>
          </a:xfrm>
          <a:prstGeom prst="rect">
            <a:avLst/>
          </a:prstGeom>
        </p:spPr>
        <p:txBody>
          <a:bodyPr anchor="t" rtlCol="false" tIns="0" lIns="0" bIns="0" rIns="0">
            <a:spAutoFit/>
          </a:bodyPr>
          <a:lstStyle/>
          <a:p>
            <a:pPr>
              <a:lnSpc>
                <a:spcPts val="7455"/>
              </a:lnSpc>
            </a:pPr>
            <a:r>
              <a:rPr lang="en-US" sz="8472" spc="-169">
                <a:solidFill>
                  <a:srgbClr val="FFFFFF"/>
                </a:solidFill>
                <a:latin typeface="Roboto Bold"/>
              </a:rPr>
              <a:t>1.BOUNCE RATE </a:t>
            </a:r>
          </a:p>
        </p:txBody>
      </p:sp>
      <p:sp>
        <p:nvSpPr>
          <p:cNvPr name="TextBox 9" id="9"/>
          <p:cNvSpPr txBox="true"/>
          <p:nvPr/>
        </p:nvSpPr>
        <p:spPr>
          <a:xfrm rot="0">
            <a:off x="398329" y="2326486"/>
            <a:ext cx="17656889" cy="1762125"/>
          </a:xfrm>
          <a:prstGeom prst="rect">
            <a:avLst/>
          </a:prstGeom>
        </p:spPr>
        <p:txBody>
          <a:bodyPr anchor="t" rtlCol="false" tIns="0" lIns="0" bIns="0" rIns="0">
            <a:spAutoFit/>
          </a:bodyPr>
          <a:lstStyle/>
          <a:p>
            <a:pPr>
              <a:lnSpc>
                <a:spcPts val="3485"/>
              </a:lnSpc>
            </a:pPr>
            <a:r>
              <a:rPr lang="en-US" sz="2904">
                <a:solidFill>
                  <a:srgbClr val="FFFFFF"/>
                </a:solidFill>
                <a:latin typeface="Roboto Bold Italics"/>
              </a:rPr>
              <a:t>The bounce rate represents the proportion of website visitors who exit the site after viewing just one page.</a:t>
            </a:r>
          </a:p>
          <a:p>
            <a:pPr>
              <a:lnSpc>
                <a:spcPts val="3485"/>
              </a:lnSpc>
            </a:pPr>
            <a:r>
              <a:rPr lang="en-US" sz="2904">
                <a:solidFill>
                  <a:srgbClr val="FFFFFF"/>
                </a:solidFill>
                <a:latin typeface="Roboto Bold Italics"/>
              </a:rPr>
              <a:t>It is used as a key performance indicator (KPI) to evaluate the effectiveness of a website's landing pages and user experience.</a:t>
            </a:r>
            <a:r>
              <a:rPr lang="en-US" sz="2904">
                <a:solidFill>
                  <a:srgbClr val="FFFFFF"/>
                </a:solidFill>
                <a:latin typeface="Roboto Bold Italics"/>
              </a:rPr>
              <a:t> </a:t>
            </a:r>
          </a:p>
          <a:p>
            <a:pPr>
              <a:lnSpc>
                <a:spcPts val="3485"/>
              </a:lnSpc>
            </a:pPr>
          </a:p>
        </p:txBody>
      </p:sp>
      <p:sp>
        <p:nvSpPr>
          <p:cNvPr name="TextBox 10" id="10"/>
          <p:cNvSpPr txBox="true"/>
          <p:nvPr/>
        </p:nvSpPr>
        <p:spPr>
          <a:xfrm rot="0">
            <a:off x="356423" y="4496589"/>
            <a:ext cx="17422639" cy="1323975"/>
          </a:xfrm>
          <a:prstGeom prst="rect">
            <a:avLst/>
          </a:prstGeom>
        </p:spPr>
        <p:txBody>
          <a:bodyPr anchor="t" rtlCol="false" tIns="0" lIns="0" bIns="0" rIns="0">
            <a:spAutoFit/>
          </a:bodyPr>
          <a:lstStyle/>
          <a:p>
            <a:pPr>
              <a:lnSpc>
                <a:spcPts val="3485"/>
              </a:lnSpc>
            </a:pPr>
            <a:r>
              <a:rPr lang="en-US" sz="2904">
                <a:solidFill>
                  <a:srgbClr val="FFFFFF"/>
                </a:solidFill>
                <a:latin typeface="Roboto Bold Italics"/>
              </a:rPr>
              <a:t>It serves as a crucial performance metric (KPI) for assessing the efficiency of a website's landing pages and overall user experience.</a:t>
            </a:r>
          </a:p>
          <a:p>
            <a:pPr>
              <a:lnSpc>
                <a:spcPts val="3485"/>
              </a:lnSpc>
            </a:pPr>
          </a:p>
        </p:txBody>
      </p:sp>
      <p:sp>
        <p:nvSpPr>
          <p:cNvPr name="TextBox 11" id="11"/>
          <p:cNvSpPr txBox="true"/>
          <p:nvPr/>
        </p:nvSpPr>
        <p:spPr>
          <a:xfrm rot="0">
            <a:off x="366019" y="8145206"/>
            <a:ext cx="17422639" cy="892380"/>
          </a:xfrm>
          <a:prstGeom prst="rect">
            <a:avLst/>
          </a:prstGeom>
        </p:spPr>
        <p:txBody>
          <a:bodyPr anchor="t" rtlCol="false" tIns="0" lIns="0" bIns="0" rIns="0">
            <a:spAutoFit/>
          </a:bodyPr>
          <a:lstStyle/>
          <a:p>
            <a:pPr algn="ctr">
              <a:lnSpc>
                <a:spcPts val="3485"/>
              </a:lnSpc>
            </a:pPr>
            <a:r>
              <a:rPr lang="en-US" sz="2904">
                <a:solidFill>
                  <a:srgbClr val="FFFFFF"/>
                </a:solidFill>
                <a:latin typeface="Roboto Bold Italics"/>
              </a:rPr>
              <a:t>The interpretation of the bounce rate should consider the particular goals and objectives set for the website.</a:t>
            </a:r>
          </a:p>
          <a:p>
            <a:pPr algn="ctr">
              <a:lnSpc>
                <a:spcPts val="348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1E5"/>
        </a:solidFill>
      </p:bgPr>
    </p:bg>
    <p:spTree>
      <p:nvGrpSpPr>
        <p:cNvPr id="1" name=""/>
        <p:cNvGrpSpPr/>
        <p:nvPr/>
      </p:nvGrpSpPr>
      <p:grpSpPr>
        <a:xfrm>
          <a:off x="0" y="0"/>
          <a:ext cx="0" cy="0"/>
          <a:chOff x="0" y="0"/>
          <a:chExt cx="0" cy="0"/>
        </a:xfrm>
      </p:grpSpPr>
      <p:sp>
        <p:nvSpPr>
          <p:cNvPr name="Freeform 2" id="2"/>
          <p:cNvSpPr/>
          <p:nvPr/>
        </p:nvSpPr>
        <p:spPr>
          <a:xfrm flipH="false" flipV="false" rot="0">
            <a:off x="15364832" y="8687230"/>
            <a:ext cx="5846336" cy="3199540"/>
          </a:xfrm>
          <a:custGeom>
            <a:avLst/>
            <a:gdLst/>
            <a:ahLst/>
            <a:cxnLst/>
            <a:rect r="r" b="b" t="t" l="l"/>
            <a:pathLst>
              <a:path h="3199540" w="5846336">
                <a:moveTo>
                  <a:pt x="0" y="0"/>
                </a:moveTo>
                <a:lnTo>
                  <a:pt x="5846336" y="0"/>
                </a:lnTo>
                <a:lnTo>
                  <a:pt x="5846336" y="3199540"/>
                </a:lnTo>
                <a:lnTo>
                  <a:pt x="0" y="31995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41671" y="560021"/>
            <a:ext cx="5044496" cy="874700"/>
            <a:chOff x="0" y="0"/>
            <a:chExt cx="1328592" cy="230374"/>
          </a:xfrm>
        </p:grpSpPr>
        <p:sp>
          <p:nvSpPr>
            <p:cNvPr name="Freeform 4" id="4"/>
            <p:cNvSpPr/>
            <p:nvPr/>
          </p:nvSpPr>
          <p:spPr>
            <a:xfrm flipH="false" flipV="false" rot="0">
              <a:off x="0" y="0"/>
              <a:ext cx="1328592" cy="230374"/>
            </a:xfrm>
            <a:custGeom>
              <a:avLst/>
              <a:gdLst/>
              <a:ahLst/>
              <a:cxnLst/>
              <a:rect r="r" b="b" t="t" l="l"/>
              <a:pathLst>
                <a:path h="230374" w="1328592">
                  <a:moveTo>
                    <a:pt x="0" y="0"/>
                  </a:moveTo>
                  <a:lnTo>
                    <a:pt x="1328592" y="0"/>
                  </a:lnTo>
                  <a:lnTo>
                    <a:pt x="1328592" y="230374"/>
                  </a:lnTo>
                  <a:lnTo>
                    <a:pt x="0" y="230374"/>
                  </a:lnTo>
                  <a:close/>
                </a:path>
              </a:pathLst>
            </a:custGeom>
            <a:solidFill>
              <a:srgbClr val="BD1926"/>
            </a:solidFill>
            <a:ln cap="sq">
              <a:noFill/>
              <a:prstDash val="solid"/>
              <a:miter/>
            </a:ln>
          </p:spPr>
        </p:sp>
        <p:sp>
          <p:nvSpPr>
            <p:cNvPr name="TextBox 5" id="5"/>
            <p:cNvSpPr txBox="true"/>
            <p:nvPr/>
          </p:nvSpPr>
          <p:spPr>
            <a:xfrm>
              <a:off x="0" y="-66675"/>
              <a:ext cx="1328592" cy="297049"/>
            </a:xfrm>
            <a:prstGeom prst="rect">
              <a:avLst/>
            </a:prstGeom>
          </p:spPr>
          <p:txBody>
            <a:bodyPr anchor="ctr" rtlCol="false" tIns="50800" lIns="50800" bIns="50800" rIns="50800"/>
            <a:lstStyle/>
            <a:p>
              <a:pPr algn="ctr" marL="0" indent="0" lvl="0">
                <a:lnSpc>
                  <a:spcPts val="5795"/>
                </a:lnSpc>
                <a:spcBef>
                  <a:spcPct val="0"/>
                </a:spcBef>
              </a:pPr>
              <a:r>
                <a:rPr lang="en-US" sz="4200" spc="424">
                  <a:solidFill>
                    <a:srgbClr val="FFFFFF"/>
                  </a:solidFill>
                  <a:latin typeface="DM Sans Bold"/>
                </a:rPr>
                <a:t>BOUNCE RATE </a:t>
              </a:r>
            </a:p>
          </p:txBody>
        </p:sp>
      </p:grpSp>
      <p:sp>
        <p:nvSpPr>
          <p:cNvPr name="Freeform 6" id="6"/>
          <p:cNvSpPr/>
          <p:nvPr/>
        </p:nvSpPr>
        <p:spPr>
          <a:xfrm flipH="false" flipV="false" rot="0">
            <a:off x="1028700" y="3626665"/>
            <a:ext cx="16434426" cy="6159312"/>
          </a:xfrm>
          <a:custGeom>
            <a:avLst/>
            <a:gdLst/>
            <a:ahLst/>
            <a:cxnLst/>
            <a:rect r="r" b="b" t="t" l="l"/>
            <a:pathLst>
              <a:path h="6159312" w="16434426">
                <a:moveTo>
                  <a:pt x="0" y="0"/>
                </a:moveTo>
                <a:lnTo>
                  <a:pt x="16434426" y="0"/>
                </a:lnTo>
                <a:lnTo>
                  <a:pt x="16434426" y="6159312"/>
                </a:lnTo>
                <a:lnTo>
                  <a:pt x="0" y="6159312"/>
                </a:lnTo>
                <a:lnTo>
                  <a:pt x="0" y="0"/>
                </a:lnTo>
                <a:close/>
              </a:path>
            </a:pathLst>
          </a:custGeom>
          <a:blipFill>
            <a:blip r:embed="rId4"/>
            <a:stretch>
              <a:fillRect l="0" t="0" r="0" b="0"/>
            </a:stretch>
          </a:blipFill>
        </p:spPr>
      </p:sp>
      <p:sp>
        <p:nvSpPr>
          <p:cNvPr name="TextBox 7" id="7"/>
          <p:cNvSpPr txBox="true"/>
          <p:nvPr/>
        </p:nvSpPr>
        <p:spPr>
          <a:xfrm rot="0">
            <a:off x="6363830" y="560021"/>
            <a:ext cx="11365399" cy="2857500"/>
          </a:xfrm>
          <a:prstGeom prst="rect">
            <a:avLst/>
          </a:prstGeom>
        </p:spPr>
        <p:txBody>
          <a:bodyPr anchor="t" rtlCol="false" tIns="0" lIns="0" bIns="0" rIns="0">
            <a:spAutoFit/>
          </a:bodyPr>
          <a:lstStyle/>
          <a:p>
            <a:pPr marL="1021023" indent="-510511" lvl="1">
              <a:lnSpc>
                <a:spcPts val="5674"/>
              </a:lnSpc>
              <a:buFont typeface="Arial"/>
              <a:buChar char="•"/>
            </a:pPr>
            <a:r>
              <a:rPr lang="en-US" sz="4729" spc="236">
                <a:solidFill>
                  <a:srgbClr val="512F0E"/>
                </a:solidFill>
                <a:latin typeface="DM Sans"/>
              </a:rPr>
              <a:t>The overall bounce rate in October 2021 was 46.06% whereas it reduced to 43.62% in October 2022.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DAF1h5gqPq0</dc:identifier>
  <dcterms:modified xsi:type="dcterms:W3CDTF">2011-08-01T06:04:30Z</dcterms:modified>
  <cp:revision>1</cp:revision>
  <dc:title>Orange and Brown Photography Business Marketing Presentation</dc:title>
</cp:coreProperties>
</file>